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notesMasterIdLst>
    <p:notesMasterId r:id="rId35"/>
  </p:notesMasterIdLst>
  <p:sldIdLst>
    <p:sldId id="338" r:id="rId2"/>
    <p:sldId id="389" r:id="rId3"/>
    <p:sldId id="382" r:id="rId4"/>
    <p:sldId id="387" r:id="rId5"/>
    <p:sldId id="339" r:id="rId6"/>
    <p:sldId id="374" r:id="rId7"/>
    <p:sldId id="344" r:id="rId8"/>
    <p:sldId id="364" r:id="rId9"/>
    <p:sldId id="347" r:id="rId10"/>
    <p:sldId id="376" r:id="rId11"/>
    <p:sldId id="377" r:id="rId12"/>
    <p:sldId id="375" r:id="rId13"/>
    <p:sldId id="349" r:id="rId14"/>
    <p:sldId id="261" r:id="rId15"/>
    <p:sldId id="390" r:id="rId16"/>
    <p:sldId id="381" r:id="rId17"/>
    <p:sldId id="369" r:id="rId18"/>
    <p:sldId id="363" r:id="rId19"/>
    <p:sldId id="351" r:id="rId20"/>
    <p:sldId id="378" r:id="rId21"/>
    <p:sldId id="370" r:id="rId22"/>
    <p:sldId id="354" r:id="rId23"/>
    <p:sldId id="355" r:id="rId24"/>
    <p:sldId id="279" r:id="rId25"/>
    <p:sldId id="383" r:id="rId26"/>
    <p:sldId id="368" r:id="rId27"/>
    <p:sldId id="366" r:id="rId28"/>
    <p:sldId id="388" r:id="rId29"/>
    <p:sldId id="372" r:id="rId30"/>
    <p:sldId id="384" r:id="rId31"/>
    <p:sldId id="373" r:id="rId32"/>
    <p:sldId id="386" r:id="rId33"/>
    <p:sldId id="385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ørgen Overgaard" initials="JO" lastIdx="2" clrIdx="0">
    <p:extLst>
      <p:ext uri="{19B8F6BF-5375-455C-9EA6-DF929625EA0E}">
        <p15:presenceInfo xmlns:p15="http://schemas.microsoft.com/office/powerpoint/2012/main" userId="S::jol@geus.dk::10360df8-36c8-43b9-9fac-7755b26182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0E4FC4"/>
    <a:srgbClr val="F5F4F4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76" autoAdjust="0"/>
    <p:restoredTop sz="90929"/>
  </p:normalViewPr>
  <p:slideViewPr>
    <p:cSldViewPr>
      <p:cViewPr varScale="1">
        <p:scale>
          <a:sx n="60" d="100"/>
          <a:sy n="60" d="100"/>
        </p:scale>
        <p:origin x="156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58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A2EA8E-7467-4724-A642-3030940B71CF}" type="doc">
      <dgm:prSet loTypeId="urn:microsoft.com/office/officeart/2005/8/layout/default" loCatId="list" qsTypeId="urn:microsoft.com/office/officeart/2005/8/quickstyle/3d4" qsCatId="3D" csTypeId="urn:microsoft.com/office/officeart/2005/8/colors/accent1_4" csCatId="accent1" phldr="1"/>
      <dgm:spPr/>
      <dgm:t>
        <a:bodyPr/>
        <a:lstStyle/>
        <a:p>
          <a:endParaRPr lang="da-DK"/>
        </a:p>
      </dgm:t>
    </dgm:pt>
    <dgm:pt modelId="{28049B36-BA33-4F4F-9745-F87E344A1148}">
      <dgm:prSet phldrT="[Tekst]" phldr="0" custT="1"/>
      <dgm:spPr/>
      <dgm:t>
        <a:bodyPr/>
        <a:lstStyle/>
        <a:p>
          <a:r>
            <a:rPr lang="da-DK" sz="3600"/>
            <a:t>Bestyrelsesmøder</a:t>
          </a:r>
          <a:endParaRPr lang="da-DK" sz="3600" dirty="0"/>
        </a:p>
      </dgm:t>
    </dgm:pt>
    <dgm:pt modelId="{48424D29-CBFF-478C-AA0F-39B74CA2D2B3}" type="parTrans" cxnId="{6E18E082-10CB-44B0-8E0B-88782447DFED}">
      <dgm:prSet/>
      <dgm:spPr/>
      <dgm:t>
        <a:bodyPr/>
        <a:lstStyle/>
        <a:p>
          <a:endParaRPr lang="da-DK"/>
        </a:p>
      </dgm:t>
    </dgm:pt>
    <dgm:pt modelId="{BB88E54C-7B74-4992-8092-86EC019F2D0D}" type="sibTrans" cxnId="{6E18E082-10CB-44B0-8E0B-88782447DFED}">
      <dgm:prSet/>
      <dgm:spPr/>
      <dgm:t>
        <a:bodyPr/>
        <a:lstStyle/>
        <a:p>
          <a:endParaRPr lang="da-DK"/>
        </a:p>
      </dgm:t>
    </dgm:pt>
    <dgm:pt modelId="{EEBA696C-DC5D-4353-B286-F9A433790EA7}">
      <dgm:prSet phldrT="[Tekst]" phldr="0"/>
      <dgm:spPr/>
      <dgm:t>
        <a:bodyPr/>
        <a:lstStyle/>
        <a:p>
          <a:r>
            <a:rPr lang="da-DK" dirty="0"/>
            <a:t>Råd og udvalg</a:t>
          </a:r>
        </a:p>
      </dgm:t>
    </dgm:pt>
    <dgm:pt modelId="{28EBDF6A-7ED7-4FFB-80E7-6DFE4B853105}" type="parTrans" cxnId="{6B4FA04A-6AAA-4EA3-A12F-F0219C89D6F0}">
      <dgm:prSet/>
      <dgm:spPr/>
      <dgm:t>
        <a:bodyPr/>
        <a:lstStyle/>
        <a:p>
          <a:endParaRPr lang="da-DK"/>
        </a:p>
      </dgm:t>
    </dgm:pt>
    <dgm:pt modelId="{5A0047E6-8033-432A-BA33-D1932FEE2139}" type="sibTrans" cxnId="{6B4FA04A-6AAA-4EA3-A12F-F0219C89D6F0}">
      <dgm:prSet/>
      <dgm:spPr/>
      <dgm:t>
        <a:bodyPr/>
        <a:lstStyle/>
        <a:p>
          <a:endParaRPr lang="da-DK"/>
        </a:p>
      </dgm:t>
    </dgm:pt>
    <dgm:pt modelId="{1A942B5E-01C3-4E8C-A01C-CAA06114990F}">
      <dgm:prSet phldrT="[Tekst]" phldr="0"/>
      <dgm:spPr/>
      <dgm:t>
        <a:bodyPr/>
        <a:lstStyle/>
        <a:p>
          <a:r>
            <a:rPr lang="da-DK" dirty="0"/>
            <a:t>Støj</a:t>
          </a:r>
        </a:p>
      </dgm:t>
    </dgm:pt>
    <dgm:pt modelId="{EFC0EB6E-EBC9-4B06-B42A-0CF2B91AD90A}" type="parTrans" cxnId="{0E9A86BC-4CA3-4854-ACFB-43F8AC86E407}">
      <dgm:prSet/>
      <dgm:spPr/>
      <dgm:t>
        <a:bodyPr/>
        <a:lstStyle/>
        <a:p>
          <a:endParaRPr lang="da-DK"/>
        </a:p>
      </dgm:t>
    </dgm:pt>
    <dgm:pt modelId="{59C2BA10-1879-4274-A5DA-0C9D4E60E801}" type="sibTrans" cxnId="{0E9A86BC-4CA3-4854-ACFB-43F8AC86E407}">
      <dgm:prSet/>
      <dgm:spPr/>
      <dgm:t>
        <a:bodyPr/>
        <a:lstStyle/>
        <a:p>
          <a:endParaRPr lang="da-DK"/>
        </a:p>
      </dgm:t>
    </dgm:pt>
    <dgm:pt modelId="{DE66DAA7-AB31-4D1C-9526-B61692890B32}">
      <dgm:prSet phldrT="[Tekst]" phldr="0"/>
      <dgm:spPr/>
      <dgm:t>
        <a:bodyPr/>
        <a:lstStyle/>
        <a:p>
          <a:r>
            <a:rPr lang="da-DK" dirty="0"/>
            <a:t>Trafik</a:t>
          </a:r>
        </a:p>
      </dgm:t>
    </dgm:pt>
    <dgm:pt modelId="{BF347692-361D-4E09-95B7-C78EE0D00106}" type="parTrans" cxnId="{B3C9CF98-77FE-4202-9608-D8E684D0432C}">
      <dgm:prSet/>
      <dgm:spPr/>
      <dgm:t>
        <a:bodyPr/>
        <a:lstStyle/>
        <a:p>
          <a:endParaRPr lang="da-DK"/>
        </a:p>
      </dgm:t>
    </dgm:pt>
    <dgm:pt modelId="{211AB627-EFF5-4761-916B-F37588AFAA0E}" type="sibTrans" cxnId="{B3C9CF98-77FE-4202-9608-D8E684D0432C}">
      <dgm:prSet/>
      <dgm:spPr/>
      <dgm:t>
        <a:bodyPr/>
        <a:lstStyle/>
        <a:p>
          <a:endParaRPr lang="da-DK"/>
        </a:p>
      </dgm:t>
    </dgm:pt>
    <dgm:pt modelId="{3EFEC486-8218-44D6-9603-995BBB461169}">
      <dgm:prSet phldrT="[Tekst]" phldr="0"/>
      <dgm:spPr/>
      <dgm:t>
        <a:bodyPr/>
        <a:lstStyle/>
        <a:p>
          <a:r>
            <a:rPr lang="da-DK" dirty="0"/>
            <a:t>Lugt</a:t>
          </a:r>
        </a:p>
      </dgm:t>
    </dgm:pt>
    <dgm:pt modelId="{14DDC2E4-12B4-4589-BFAF-2735657C1794}" type="parTrans" cxnId="{ACB7AF87-B73E-4FFA-9499-2DCF74D50F37}">
      <dgm:prSet/>
      <dgm:spPr/>
      <dgm:t>
        <a:bodyPr/>
        <a:lstStyle/>
        <a:p>
          <a:endParaRPr lang="da-DK"/>
        </a:p>
      </dgm:t>
    </dgm:pt>
    <dgm:pt modelId="{3AE03412-4050-4C22-9590-96EC35AA48FA}" type="sibTrans" cxnId="{ACB7AF87-B73E-4FFA-9499-2DCF74D50F37}">
      <dgm:prSet/>
      <dgm:spPr/>
      <dgm:t>
        <a:bodyPr/>
        <a:lstStyle/>
        <a:p>
          <a:endParaRPr lang="da-DK"/>
        </a:p>
      </dgm:t>
    </dgm:pt>
    <dgm:pt modelId="{37311455-9CCB-46AE-B5D2-21AB76BA26E9}">
      <dgm:prSet/>
      <dgm:spPr/>
      <dgm:t>
        <a:bodyPr/>
        <a:lstStyle/>
        <a:p>
          <a:r>
            <a:rPr lang="da-DK" dirty="0"/>
            <a:t>Vand</a:t>
          </a:r>
        </a:p>
      </dgm:t>
    </dgm:pt>
    <dgm:pt modelId="{AD21F0AC-E15E-4C08-908D-A56593E65E8A}" type="parTrans" cxnId="{CC877D84-B713-4EFC-8783-7DFC716B3285}">
      <dgm:prSet/>
      <dgm:spPr/>
      <dgm:t>
        <a:bodyPr/>
        <a:lstStyle/>
        <a:p>
          <a:endParaRPr lang="da-DK"/>
        </a:p>
      </dgm:t>
    </dgm:pt>
    <dgm:pt modelId="{0672B4A0-80B1-4D37-B68A-F69D2A9B05E9}" type="sibTrans" cxnId="{CC877D84-B713-4EFC-8783-7DFC716B3285}">
      <dgm:prSet/>
      <dgm:spPr/>
      <dgm:t>
        <a:bodyPr/>
        <a:lstStyle/>
        <a:p>
          <a:endParaRPr lang="da-DK"/>
        </a:p>
      </dgm:t>
    </dgm:pt>
    <dgm:pt modelId="{987AE3E3-484B-43B9-8023-6FB95AFD281B}">
      <dgm:prSet/>
      <dgm:spPr/>
      <dgm:t>
        <a:bodyPr/>
        <a:lstStyle/>
        <a:p>
          <a:r>
            <a:rPr lang="da-DK" dirty="0"/>
            <a:t>Fjernvarme</a:t>
          </a:r>
        </a:p>
      </dgm:t>
    </dgm:pt>
    <dgm:pt modelId="{54367B33-ADB1-4315-997D-D54F632F5D54}" type="parTrans" cxnId="{583AE018-A036-419D-AF08-87721615C1A8}">
      <dgm:prSet/>
      <dgm:spPr/>
      <dgm:t>
        <a:bodyPr/>
        <a:lstStyle/>
        <a:p>
          <a:endParaRPr lang="da-DK"/>
        </a:p>
      </dgm:t>
    </dgm:pt>
    <dgm:pt modelId="{EE3AF81E-1E8F-40AC-9EA6-B9E38D11EE05}" type="sibTrans" cxnId="{583AE018-A036-419D-AF08-87721615C1A8}">
      <dgm:prSet/>
      <dgm:spPr/>
      <dgm:t>
        <a:bodyPr/>
        <a:lstStyle/>
        <a:p>
          <a:endParaRPr lang="da-DK"/>
        </a:p>
      </dgm:t>
    </dgm:pt>
    <dgm:pt modelId="{7B9B9349-35B2-4CD6-905C-215166B12A12}" type="pres">
      <dgm:prSet presAssocID="{7CA2EA8E-7467-4724-A642-3030940B71CF}" presName="diagram" presStyleCnt="0">
        <dgm:presLayoutVars>
          <dgm:dir/>
          <dgm:resizeHandles val="exact"/>
        </dgm:presLayoutVars>
      </dgm:prSet>
      <dgm:spPr/>
    </dgm:pt>
    <dgm:pt modelId="{1DD91665-9B94-4E42-A117-B3596CF43650}" type="pres">
      <dgm:prSet presAssocID="{28049B36-BA33-4F4F-9745-F87E344A1148}" presName="node" presStyleLbl="node1" presStyleIdx="0" presStyleCnt="7" custLinFactX="8192" custLinFactNeighborX="100000" custLinFactNeighborY="-19112">
        <dgm:presLayoutVars>
          <dgm:bulletEnabled val="1"/>
        </dgm:presLayoutVars>
      </dgm:prSet>
      <dgm:spPr/>
    </dgm:pt>
    <dgm:pt modelId="{64B820E5-323F-4FA9-8113-CB1D84F186CC}" type="pres">
      <dgm:prSet presAssocID="{BB88E54C-7B74-4992-8092-86EC019F2D0D}" presName="sibTrans" presStyleCnt="0"/>
      <dgm:spPr/>
    </dgm:pt>
    <dgm:pt modelId="{6CEB8166-DFD3-42D1-95DC-08AFE9B1FB01}" type="pres">
      <dgm:prSet presAssocID="{EEBA696C-DC5D-4353-B286-F9A433790EA7}" presName="node" presStyleLbl="node1" presStyleIdx="1" presStyleCnt="7" custLinFactX="9039" custLinFactY="10667" custLinFactNeighborX="100000" custLinFactNeighborY="100000">
        <dgm:presLayoutVars>
          <dgm:bulletEnabled val="1"/>
        </dgm:presLayoutVars>
      </dgm:prSet>
      <dgm:spPr/>
    </dgm:pt>
    <dgm:pt modelId="{0C4B647C-8C5D-4808-BC8F-9FCC8B3FCEA4}" type="pres">
      <dgm:prSet presAssocID="{5A0047E6-8033-432A-BA33-D1932FEE2139}" presName="sibTrans" presStyleCnt="0"/>
      <dgm:spPr/>
    </dgm:pt>
    <dgm:pt modelId="{007CD99A-EFA0-4348-94BE-463805C3FEDC}" type="pres">
      <dgm:prSet presAssocID="{987AE3E3-484B-43B9-8023-6FB95AFD281B}" presName="node" presStyleLbl="node1" presStyleIdx="2" presStyleCnt="7" custLinFactX="-11466" custLinFactY="12889" custLinFactNeighborX="-100000" custLinFactNeighborY="100000">
        <dgm:presLayoutVars>
          <dgm:bulletEnabled val="1"/>
        </dgm:presLayoutVars>
      </dgm:prSet>
      <dgm:spPr/>
    </dgm:pt>
    <dgm:pt modelId="{785B6989-DAF1-4530-925E-27E50C153C27}" type="pres">
      <dgm:prSet presAssocID="{EE3AF81E-1E8F-40AC-9EA6-B9E38D11EE05}" presName="sibTrans" presStyleCnt="0"/>
      <dgm:spPr/>
    </dgm:pt>
    <dgm:pt modelId="{A2BDD70C-C8CF-44C8-B009-434A3B62870A}" type="pres">
      <dgm:prSet presAssocID="{37311455-9CCB-46AE-B5D2-21AB76BA26E9}" presName="node" presStyleLbl="node1" presStyleIdx="3" presStyleCnt="7" custLinFactX="100000" custLinFactY="35779" custLinFactNeighborX="119735" custLinFactNeighborY="100000">
        <dgm:presLayoutVars>
          <dgm:bulletEnabled val="1"/>
        </dgm:presLayoutVars>
      </dgm:prSet>
      <dgm:spPr/>
    </dgm:pt>
    <dgm:pt modelId="{07F6500D-DA3B-4E0D-9E91-070AEFE7D344}" type="pres">
      <dgm:prSet presAssocID="{0672B4A0-80B1-4D37-B68A-F69D2A9B05E9}" presName="sibTrans" presStyleCnt="0"/>
      <dgm:spPr/>
    </dgm:pt>
    <dgm:pt modelId="{E79CAAE0-4C87-4143-80BF-D8637DB33FF7}" type="pres">
      <dgm:prSet presAssocID="{1A942B5E-01C3-4E8C-A01C-CAA06114990F}" presName="node" presStyleLbl="node1" presStyleIdx="4" presStyleCnt="7" custLinFactX="-10000" custLinFactY="35779" custLinFactNeighborX="-100000" custLinFactNeighborY="100000">
        <dgm:presLayoutVars>
          <dgm:bulletEnabled val="1"/>
        </dgm:presLayoutVars>
      </dgm:prSet>
      <dgm:spPr/>
    </dgm:pt>
    <dgm:pt modelId="{3363C97F-566C-4799-B8AA-B5EB2067D911}" type="pres">
      <dgm:prSet presAssocID="{59C2BA10-1879-4274-A5DA-0C9D4E60E801}" presName="sibTrans" presStyleCnt="0"/>
      <dgm:spPr/>
    </dgm:pt>
    <dgm:pt modelId="{47A8A896-BF18-4146-857C-4935C8651008}" type="pres">
      <dgm:prSet presAssocID="{DE66DAA7-AB31-4D1C-9526-B61692890B32}" presName="node" presStyleLbl="node1" presStyleIdx="5" presStyleCnt="7" custLinFactX="-100000" custLinFactNeighborX="-122933" custLinFactNeighborY="-3778">
        <dgm:presLayoutVars>
          <dgm:bulletEnabled val="1"/>
        </dgm:presLayoutVars>
      </dgm:prSet>
      <dgm:spPr/>
    </dgm:pt>
    <dgm:pt modelId="{CCCDE4F9-964A-482C-8A87-A2F2DEB1D638}" type="pres">
      <dgm:prSet presAssocID="{211AB627-EFF5-4761-916B-F37588AFAA0E}" presName="sibTrans" presStyleCnt="0"/>
      <dgm:spPr/>
    </dgm:pt>
    <dgm:pt modelId="{48FAA08B-62DE-4446-855A-7F4AFCE203C5}" type="pres">
      <dgm:prSet presAssocID="{3EFEC486-8218-44D6-9603-995BBB461169}" presName="node" presStyleLbl="node1" presStyleIdx="6" presStyleCnt="7" custLinFactNeighborX="-1466" custLinFactNeighborY="19112">
        <dgm:presLayoutVars>
          <dgm:bulletEnabled val="1"/>
        </dgm:presLayoutVars>
      </dgm:prSet>
      <dgm:spPr/>
    </dgm:pt>
  </dgm:ptLst>
  <dgm:cxnLst>
    <dgm:cxn modelId="{583AE018-A036-419D-AF08-87721615C1A8}" srcId="{7CA2EA8E-7467-4724-A642-3030940B71CF}" destId="{987AE3E3-484B-43B9-8023-6FB95AFD281B}" srcOrd="2" destOrd="0" parTransId="{54367B33-ADB1-4315-997D-D54F632F5D54}" sibTransId="{EE3AF81E-1E8F-40AC-9EA6-B9E38D11EE05}"/>
    <dgm:cxn modelId="{85CF3925-AF69-4AE8-8899-A4C4631D59EE}" type="presOf" srcId="{3EFEC486-8218-44D6-9603-995BBB461169}" destId="{48FAA08B-62DE-4446-855A-7F4AFCE203C5}" srcOrd="0" destOrd="0" presId="urn:microsoft.com/office/officeart/2005/8/layout/default"/>
    <dgm:cxn modelId="{DD0D9F3B-A146-4046-8034-B01EE43447A7}" type="presOf" srcId="{1A942B5E-01C3-4E8C-A01C-CAA06114990F}" destId="{E79CAAE0-4C87-4143-80BF-D8637DB33FF7}" srcOrd="0" destOrd="0" presId="urn:microsoft.com/office/officeart/2005/8/layout/default"/>
    <dgm:cxn modelId="{D28C6862-5524-4E00-8D14-713FE9441EDC}" type="presOf" srcId="{37311455-9CCB-46AE-B5D2-21AB76BA26E9}" destId="{A2BDD70C-C8CF-44C8-B009-434A3B62870A}" srcOrd="0" destOrd="0" presId="urn:microsoft.com/office/officeart/2005/8/layout/default"/>
    <dgm:cxn modelId="{6B4FA04A-6AAA-4EA3-A12F-F0219C89D6F0}" srcId="{7CA2EA8E-7467-4724-A642-3030940B71CF}" destId="{EEBA696C-DC5D-4353-B286-F9A433790EA7}" srcOrd="1" destOrd="0" parTransId="{28EBDF6A-7ED7-4FFB-80E7-6DFE4B853105}" sibTransId="{5A0047E6-8033-432A-BA33-D1932FEE2139}"/>
    <dgm:cxn modelId="{D42B7C6D-E3DD-4AEA-BAC2-309BBC8E0727}" type="presOf" srcId="{EEBA696C-DC5D-4353-B286-F9A433790EA7}" destId="{6CEB8166-DFD3-42D1-95DC-08AFE9B1FB01}" srcOrd="0" destOrd="0" presId="urn:microsoft.com/office/officeart/2005/8/layout/default"/>
    <dgm:cxn modelId="{EE318952-12C9-4EBC-AE40-B7AE57FBCEC4}" type="presOf" srcId="{DE66DAA7-AB31-4D1C-9526-B61692890B32}" destId="{47A8A896-BF18-4146-857C-4935C8651008}" srcOrd="0" destOrd="0" presId="urn:microsoft.com/office/officeart/2005/8/layout/default"/>
    <dgm:cxn modelId="{6E18E082-10CB-44B0-8E0B-88782447DFED}" srcId="{7CA2EA8E-7467-4724-A642-3030940B71CF}" destId="{28049B36-BA33-4F4F-9745-F87E344A1148}" srcOrd="0" destOrd="0" parTransId="{48424D29-CBFF-478C-AA0F-39B74CA2D2B3}" sibTransId="{BB88E54C-7B74-4992-8092-86EC019F2D0D}"/>
    <dgm:cxn modelId="{CC877D84-B713-4EFC-8783-7DFC716B3285}" srcId="{7CA2EA8E-7467-4724-A642-3030940B71CF}" destId="{37311455-9CCB-46AE-B5D2-21AB76BA26E9}" srcOrd="3" destOrd="0" parTransId="{AD21F0AC-E15E-4C08-908D-A56593E65E8A}" sibTransId="{0672B4A0-80B1-4D37-B68A-F69D2A9B05E9}"/>
    <dgm:cxn modelId="{ACB7AF87-B73E-4FFA-9499-2DCF74D50F37}" srcId="{7CA2EA8E-7467-4724-A642-3030940B71CF}" destId="{3EFEC486-8218-44D6-9603-995BBB461169}" srcOrd="6" destOrd="0" parTransId="{14DDC2E4-12B4-4589-BFAF-2735657C1794}" sibTransId="{3AE03412-4050-4C22-9590-96EC35AA48FA}"/>
    <dgm:cxn modelId="{5C7C3B8D-5145-4D86-8150-A27FAF0454EF}" type="presOf" srcId="{7CA2EA8E-7467-4724-A642-3030940B71CF}" destId="{7B9B9349-35B2-4CD6-905C-215166B12A12}" srcOrd="0" destOrd="0" presId="urn:microsoft.com/office/officeart/2005/8/layout/default"/>
    <dgm:cxn modelId="{B3C9CF98-77FE-4202-9608-D8E684D0432C}" srcId="{7CA2EA8E-7467-4724-A642-3030940B71CF}" destId="{DE66DAA7-AB31-4D1C-9526-B61692890B32}" srcOrd="5" destOrd="0" parTransId="{BF347692-361D-4E09-95B7-C78EE0D00106}" sibTransId="{211AB627-EFF5-4761-916B-F37588AFAA0E}"/>
    <dgm:cxn modelId="{9BFBD3A6-0655-4A81-B4FB-F88B0EBE0F62}" type="presOf" srcId="{28049B36-BA33-4F4F-9745-F87E344A1148}" destId="{1DD91665-9B94-4E42-A117-B3596CF43650}" srcOrd="0" destOrd="0" presId="urn:microsoft.com/office/officeart/2005/8/layout/default"/>
    <dgm:cxn modelId="{0E9A86BC-4CA3-4854-ACFB-43F8AC86E407}" srcId="{7CA2EA8E-7467-4724-A642-3030940B71CF}" destId="{1A942B5E-01C3-4E8C-A01C-CAA06114990F}" srcOrd="4" destOrd="0" parTransId="{EFC0EB6E-EBC9-4B06-B42A-0CF2B91AD90A}" sibTransId="{59C2BA10-1879-4274-A5DA-0C9D4E60E801}"/>
    <dgm:cxn modelId="{14CC57D9-D112-4B0E-9A81-8BB7CC81FCD0}" type="presOf" srcId="{987AE3E3-484B-43B9-8023-6FB95AFD281B}" destId="{007CD99A-EFA0-4348-94BE-463805C3FEDC}" srcOrd="0" destOrd="0" presId="urn:microsoft.com/office/officeart/2005/8/layout/default"/>
    <dgm:cxn modelId="{AB82869D-81FB-43EF-AAF8-7FA519997D80}" type="presParOf" srcId="{7B9B9349-35B2-4CD6-905C-215166B12A12}" destId="{1DD91665-9B94-4E42-A117-B3596CF43650}" srcOrd="0" destOrd="0" presId="urn:microsoft.com/office/officeart/2005/8/layout/default"/>
    <dgm:cxn modelId="{BCBF2445-00A2-4A98-81F4-C8D91216EFBB}" type="presParOf" srcId="{7B9B9349-35B2-4CD6-905C-215166B12A12}" destId="{64B820E5-323F-4FA9-8113-CB1D84F186CC}" srcOrd="1" destOrd="0" presId="urn:microsoft.com/office/officeart/2005/8/layout/default"/>
    <dgm:cxn modelId="{FB8230C2-9628-41F3-95B3-A1D7BAC93EE5}" type="presParOf" srcId="{7B9B9349-35B2-4CD6-905C-215166B12A12}" destId="{6CEB8166-DFD3-42D1-95DC-08AFE9B1FB01}" srcOrd="2" destOrd="0" presId="urn:microsoft.com/office/officeart/2005/8/layout/default"/>
    <dgm:cxn modelId="{9557E6F4-48E6-4782-91E0-247A27E30527}" type="presParOf" srcId="{7B9B9349-35B2-4CD6-905C-215166B12A12}" destId="{0C4B647C-8C5D-4808-BC8F-9FCC8B3FCEA4}" srcOrd="3" destOrd="0" presId="urn:microsoft.com/office/officeart/2005/8/layout/default"/>
    <dgm:cxn modelId="{925FEA12-133A-44A5-867E-AE486E1AD376}" type="presParOf" srcId="{7B9B9349-35B2-4CD6-905C-215166B12A12}" destId="{007CD99A-EFA0-4348-94BE-463805C3FEDC}" srcOrd="4" destOrd="0" presId="urn:microsoft.com/office/officeart/2005/8/layout/default"/>
    <dgm:cxn modelId="{75E44DA9-A8A9-4403-9A73-896124C6D1C0}" type="presParOf" srcId="{7B9B9349-35B2-4CD6-905C-215166B12A12}" destId="{785B6989-DAF1-4530-925E-27E50C153C27}" srcOrd="5" destOrd="0" presId="urn:microsoft.com/office/officeart/2005/8/layout/default"/>
    <dgm:cxn modelId="{8F90C696-DD56-4E3C-9C63-03B926D47EEC}" type="presParOf" srcId="{7B9B9349-35B2-4CD6-905C-215166B12A12}" destId="{A2BDD70C-C8CF-44C8-B009-434A3B62870A}" srcOrd="6" destOrd="0" presId="urn:microsoft.com/office/officeart/2005/8/layout/default"/>
    <dgm:cxn modelId="{7C2F0854-750E-4169-A8E2-507A44386F5F}" type="presParOf" srcId="{7B9B9349-35B2-4CD6-905C-215166B12A12}" destId="{07F6500D-DA3B-4E0D-9E91-070AEFE7D344}" srcOrd="7" destOrd="0" presId="urn:microsoft.com/office/officeart/2005/8/layout/default"/>
    <dgm:cxn modelId="{499B1A60-6469-4F26-B488-5D85C8A1A511}" type="presParOf" srcId="{7B9B9349-35B2-4CD6-905C-215166B12A12}" destId="{E79CAAE0-4C87-4143-80BF-D8637DB33FF7}" srcOrd="8" destOrd="0" presId="urn:microsoft.com/office/officeart/2005/8/layout/default"/>
    <dgm:cxn modelId="{379BE804-5CC7-4953-B76F-0BC97A4B5C02}" type="presParOf" srcId="{7B9B9349-35B2-4CD6-905C-215166B12A12}" destId="{3363C97F-566C-4799-B8AA-B5EB2067D911}" srcOrd="9" destOrd="0" presId="urn:microsoft.com/office/officeart/2005/8/layout/default"/>
    <dgm:cxn modelId="{333B559F-9E54-454A-AAAB-2996312CA70E}" type="presParOf" srcId="{7B9B9349-35B2-4CD6-905C-215166B12A12}" destId="{47A8A896-BF18-4146-857C-4935C8651008}" srcOrd="10" destOrd="0" presId="urn:microsoft.com/office/officeart/2005/8/layout/default"/>
    <dgm:cxn modelId="{7396F040-2DBC-43B0-B46A-CFE9527A8E6D}" type="presParOf" srcId="{7B9B9349-35B2-4CD6-905C-215166B12A12}" destId="{CCCDE4F9-964A-482C-8A87-A2F2DEB1D638}" srcOrd="11" destOrd="0" presId="urn:microsoft.com/office/officeart/2005/8/layout/default"/>
    <dgm:cxn modelId="{E78D3D4E-9497-471C-AD5C-09269D1FE368}" type="presParOf" srcId="{7B9B9349-35B2-4CD6-905C-215166B12A12}" destId="{48FAA08B-62DE-4446-855A-7F4AFCE203C5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D91665-9B94-4E42-A117-B3596CF43650}">
      <dsp:nvSpPr>
        <dsp:cNvPr id="0" name=""/>
        <dsp:cNvSpPr/>
      </dsp:nvSpPr>
      <dsp:spPr>
        <a:xfrm>
          <a:off x="2655900" y="144019"/>
          <a:ext cx="2454803" cy="1472882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600" kern="1200"/>
            <a:t>Bestyrelsesmøder</a:t>
          </a:r>
          <a:endParaRPr lang="da-DK" sz="3600" kern="1200" dirty="0"/>
        </a:p>
      </dsp:txBody>
      <dsp:txXfrm>
        <a:off x="2655900" y="144019"/>
        <a:ext cx="2454803" cy="1472882"/>
      </dsp:txXfrm>
    </dsp:sp>
    <dsp:sp modelId="{6CEB8166-DFD3-42D1-95DC-08AFE9B1FB01}">
      <dsp:nvSpPr>
        <dsp:cNvPr id="0" name=""/>
        <dsp:cNvSpPr/>
      </dsp:nvSpPr>
      <dsp:spPr>
        <a:xfrm>
          <a:off x="5376976" y="2055510"/>
          <a:ext cx="2454803" cy="1472882"/>
        </a:xfrm>
        <a:prstGeom prst="rect">
          <a:avLst/>
        </a:prstGeom>
        <a:solidFill>
          <a:schemeClr val="accent1">
            <a:shade val="50000"/>
            <a:hueOff val="50721"/>
            <a:satOff val="-4066"/>
            <a:lumOff val="1247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600" kern="1200" dirty="0"/>
            <a:t>Råd og udvalg</a:t>
          </a:r>
        </a:p>
      </dsp:txBody>
      <dsp:txXfrm>
        <a:off x="5376976" y="2055510"/>
        <a:ext cx="2454803" cy="1472882"/>
      </dsp:txXfrm>
    </dsp:sp>
    <dsp:sp modelId="{007CD99A-EFA0-4348-94BE-463805C3FEDC}">
      <dsp:nvSpPr>
        <dsp:cNvPr id="0" name=""/>
        <dsp:cNvSpPr/>
      </dsp:nvSpPr>
      <dsp:spPr>
        <a:xfrm>
          <a:off x="2664296" y="2088238"/>
          <a:ext cx="2454803" cy="1472882"/>
        </a:xfrm>
        <a:prstGeom prst="rect">
          <a:avLst/>
        </a:prstGeom>
        <a:solidFill>
          <a:schemeClr val="accent1">
            <a:shade val="50000"/>
            <a:hueOff val="101441"/>
            <a:satOff val="-8133"/>
            <a:lumOff val="2494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600" kern="1200" dirty="0"/>
            <a:t>Fjernvarme</a:t>
          </a:r>
        </a:p>
      </dsp:txBody>
      <dsp:txXfrm>
        <a:off x="2664296" y="2088238"/>
        <a:ext cx="2454803" cy="1472882"/>
      </dsp:txXfrm>
    </dsp:sp>
    <dsp:sp modelId="{A2BDD70C-C8CF-44C8-B009-434A3B62870A}">
      <dsp:nvSpPr>
        <dsp:cNvPr id="0" name=""/>
        <dsp:cNvSpPr/>
      </dsp:nvSpPr>
      <dsp:spPr>
        <a:xfrm>
          <a:off x="5394062" y="4143743"/>
          <a:ext cx="2454803" cy="1472882"/>
        </a:xfrm>
        <a:prstGeom prst="rect">
          <a:avLst/>
        </a:prstGeom>
        <a:solidFill>
          <a:schemeClr val="accent1">
            <a:shade val="50000"/>
            <a:hueOff val="152162"/>
            <a:satOff val="-12199"/>
            <a:lumOff val="3741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600" kern="1200" dirty="0"/>
            <a:t>Vand</a:t>
          </a:r>
        </a:p>
      </dsp:txBody>
      <dsp:txXfrm>
        <a:off x="5394062" y="4143743"/>
        <a:ext cx="2454803" cy="1472882"/>
      </dsp:txXfrm>
    </dsp:sp>
    <dsp:sp modelId="{E79CAAE0-4C87-4143-80BF-D8637DB33FF7}">
      <dsp:nvSpPr>
        <dsp:cNvPr id="0" name=""/>
        <dsp:cNvSpPr/>
      </dsp:nvSpPr>
      <dsp:spPr>
        <a:xfrm>
          <a:off x="0" y="4143743"/>
          <a:ext cx="2454803" cy="1472882"/>
        </a:xfrm>
        <a:prstGeom prst="rect">
          <a:avLst/>
        </a:prstGeom>
        <a:solidFill>
          <a:schemeClr val="accent1">
            <a:shade val="50000"/>
            <a:hueOff val="152162"/>
            <a:satOff val="-12199"/>
            <a:lumOff val="3741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600" kern="1200" dirty="0"/>
            <a:t>Støj</a:t>
          </a:r>
        </a:p>
      </dsp:txBody>
      <dsp:txXfrm>
        <a:off x="0" y="4143743"/>
        <a:ext cx="2454803" cy="1472882"/>
      </dsp:txXfrm>
    </dsp:sp>
    <dsp:sp modelId="{47A8A896-BF18-4146-857C-4935C8651008}">
      <dsp:nvSpPr>
        <dsp:cNvPr id="0" name=""/>
        <dsp:cNvSpPr/>
      </dsp:nvSpPr>
      <dsp:spPr>
        <a:xfrm>
          <a:off x="0" y="2088233"/>
          <a:ext cx="2454803" cy="1472882"/>
        </a:xfrm>
        <a:prstGeom prst="rect">
          <a:avLst/>
        </a:prstGeom>
        <a:solidFill>
          <a:schemeClr val="accent1">
            <a:shade val="50000"/>
            <a:hueOff val="101441"/>
            <a:satOff val="-8133"/>
            <a:lumOff val="2494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600" kern="1200" dirty="0"/>
            <a:t>Trafik</a:t>
          </a:r>
        </a:p>
      </dsp:txBody>
      <dsp:txXfrm>
        <a:off x="0" y="2088233"/>
        <a:ext cx="2454803" cy="1472882"/>
      </dsp:txXfrm>
    </dsp:sp>
    <dsp:sp modelId="{48FAA08B-62DE-4446-855A-7F4AFCE203C5}">
      <dsp:nvSpPr>
        <dsp:cNvPr id="0" name=""/>
        <dsp:cNvSpPr/>
      </dsp:nvSpPr>
      <dsp:spPr>
        <a:xfrm>
          <a:off x="2664296" y="4143738"/>
          <a:ext cx="2454803" cy="1472882"/>
        </a:xfrm>
        <a:prstGeom prst="rect">
          <a:avLst/>
        </a:prstGeom>
        <a:solidFill>
          <a:schemeClr val="accent1">
            <a:shade val="50000"/>
            <a:hueOff val="50721"/>
            <a:satOff val="-4066"/>
            <a:lumOff val="1247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600" kern="1200" dirty="0"/>
            <a:t>Lugt</a:t>
          </a:r>
        </a:p>
      </dsp:txBody>
      <dsp:txXfrm>
        <a:off x="2664296" y="4143738"/>
        <a:ext cx="2454803" cy="14728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CD2ADAB-18CC-487F-91D1-68B68A1A9E33}" type="datetimeFigureOut">
              <a:rPr lang="da-DK"/>
              <a:pPr>
                <a:defRPr/>
              </a:pPr>
              <a:t>19-03-2026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a-DK" noProof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noProof="0"/>
              <a:t>Klik for at redigere typografi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7D919CE-D91A-471B-AC9B-9AC74686349D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/>
          </a:p>
        </p:txBody>
      </p:sp>
      <p:sp>
        <p:nvSpPr>
          <p:cNvPr id="39940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6EF37B9-B73A-41B2-94C8-1872EA2F84B3}" type="slidenum">
              <a:rPr lang="da-DK" smtClean="0"/>
              <a:pPr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3800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800" b="0" i="0" u="none" strike="noStrike">
                <a:latin typeface="Tahoma"/>
                <a:ea typeface="Tahoma"/>
                <a:cs typeface="Tahoma"/>
                <a:sym typeface="Tahoma"/>
              </a:rPr>
              <a:t>L</a:t>
            </a:r>
            <a:r>
              <a:rPr lang="da-DK" sz="1800" b="0" i="0" u="none" strike="noStrike" baseline="-25000">
                <a:latin typeface="Tahoma"/>
                <a:ea typeface="Tahoma"/>
                <a:cs typeface="Tahoma"/>
                <a:sym typeface="Tahoma"/>
              </a:rPr>
              <a:t>AE</a:t>
            </a:r>
            <a:r>
              <a:rPr lang="da-DK" sz="1800" b="0" i="0" u="none" strike="noStrike">
                <a:latin typeface="Tahoma"/>
                <a:ea typeface="Tahoma"/>
                <a:cs typeface="Tahoma"/>
                <a:sym typeface="Tahoma"/>
              </a:rPr>
              <a:t> er Equal værdier, dvs. over ét minut, så selve impulsen er højere.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800" b="0" i="0" u="none" strike="noStrike">
                <a:latin typeface="Tahoma"/>
                <a:ea typeface="Tahoma"/>
                <a:cs typeface="Tahoma"/>
                <a:sym typeface="Tahoma"/>
              </a:rPr>
              <a:t>Figuren viser, at tog på sporskifter (røde markeringer) støjer betydeligt mere end tog på almindeligt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800" b="0" i="0" u="none" strike="noStrike">
                <a:latin typeface="Tahoma"/>
                <a:ea typeface="Tahoma"/>
                <a:cs typeface="Tahoma"/>
                <a:sym typeface="Tahoma"/>
              </a:rPr>
              <a:t>Spor. For det enkelte målested er det normalt, at støjen fra de enkelte passager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800" b="0" i="0" u="none" strike="noStrike">
                <a:latin typeface="Tahoma"/>
                <a:ea typeface="Tahoma"/>
                <a:cs typeface="Tahoma"/>
                <a:sym typeface="Tahoma"/>
              </a:rPr>
              <a:t>varierer som vist på figurerne – det kan skyldes variationer i de enkelte togs hjulkvalitet og ikke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800" b="0" i="0" u="none" strike="noStrike">
                <a:latin typeface="Tahoma"/>
                <a:ea typeface="Tahoma"/>
                <a:cs typeface="Tahoma"/>
                <a:sym typeface="Tahoma"/>
              </a:rPr>
              <a:t>mindst variationer i toghastigheden.</a:t>
            </a:r>
            <a:endParaRPr/>
          </a:p>
        </p:txBody>
      </p:sp>
      <p:sp>
        <p:nvSpPr>
          <p:cNvPr id="87" name="Google Shape;8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14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B43FB-458F-5F55-76F5-707D31A21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Pladsholder til diasbillede 1">
            <a:extLst>
              <a:ext uri="{FF2B5EF4-FFF2-40B4-BE49-F238E27FC236}">
                <a16:creationId xmlns:a16="http://schemas.microsoft.com/office/drawing/2014/main" id="{57359BC6-3DE0-21FB-E295-5C824C6F6A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Pladsholder til noter 2">
            <a:extLst>
              <a:ext uri="{FF2B5EF4-FFF2-40B4-BE49-F238E27FC236}">
                <a16:creationId xmlns:a16="http://schemas.microsoft.com/office/drawing/2014/main" id="{364162D6-851E-80FD-96F9-44FFEB629D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/>
          </a:p>
        </p:txBody>
      </p:sp>
      <p:sp>
        <p:nvSpPr>
          <p:cNvPr id="39940" name="Pladsholder til diasnummer 3">
            <a:extLst>
              <a:ext uri="{FF2B5EF4-FFF2-40B4-BE49-F238E27FC236}">
                <a16:creationId xmlns:a16="http://schemas.microsoft.com/office/drawing/2014/main" id="{D8907187-3E63-6C28-7650-530F977B46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6EF37B9-B73A-41B2-94C8-1872EA2F84B3}" type="slidenum">
              <a:rPr lang="da-DK" smtClean="0"/>
              <a:pPr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4417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DDF81-2AF4-BEF8-A553-5DD85A382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Pladsholder til diasbillede 1">
            <a:extLst>
              <a:ext uri="{FF2B5EF4-FFF2-40B4-BE49-F238E27FC236}">
                <a16:creationId xmlns:a16="http://schemas.microsoft.com/office/drawing/2014/main" id="{8AC6EEB1-DE52-531D-4A6D-3D19115699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Pladsholder til noter 2">
            <a:extLst>
              <a:ext uri="{FF2B5EF4-FFF2-40B4-BE49-F238E27FC236}">
                <a16:creationId xmlns:a16="http://schemas.microsoft.com/office/drawing/2014/main" id="{BF805EE0-795C-658E-5122-F13D4CA165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/>
          </a:p>
        </p:txBody>
      </p:sp>
      <p:sp>
        <p:nvSpPr>
          <p:cNvPr id="39940" name="Pladsholder til diasnummer 3">
            <a:extLst>
              <a:ext uri="{FF2B5EF4-FFF2-40B4-BE49-F238E27FC236}">
                <a16:creationId xmlns:a16="http://schemas.microsoft.com/office/drawing/2014/main" id="{7BE341FC-713C-C54F-9855-0314B05C5E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6EF37B9-B73A-41B2-94C8-1872EA2F84B3}" type="slidenum">
              <a:rPr lang="da-DK" smtClean="0"/>
              <a:pPr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0860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7AD4BE-F340-48C0-9457-6E4438EA2354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9413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k 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7AD4BE-F340-48C0-9457-6E4438EA2354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8425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7AD4BE-F340-48C0-9457-6E4438EA2354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9154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7AD4BE-F340-48C0-9457-6E4438EA2354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0925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7AD4BE-F340-48C0-9457-6E4438EA2354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6243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7AD4BE-F340-48C0-9457-6E4438EA2354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151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7AD4BE-F340-48C0-9457-6E4438EA2354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7212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1B67F-C1D0-4317-BAA7-0EAD59CBDEA4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8076638"/>
      </p:ext>
    </p:extLst>
  </p:cSld>
  <p:clrMapOvr>
    <a:masterClrMapping/>
  </p:clrMapOvr>
  <p:transition>
    <p:zoom dir="in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01E00-C16B-49DE-BACE-824EA42BAE06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51258286"/>
      </p:ext>
    </p:extLst>
  </p:cSld>
  <p:clrMapOvr>
    <a:masterClrMapping/>
  </p:clrMapOvr>
  <p:transition>
    <p:zoom dir="in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ugerdefineret layout">
  <p:cSld name="Brugerdefineret layou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6"/>
          <p:cNvSpPr txBox="1">
            <a:spLocks noGrp="1"/>
          </p:cNvSpPr>
          <p:nvPr>
            <p:ph type="title"/>
          </p:nvPr>
        </p:nvSpPr>
        <p:spPr>
          <a:xfrm>
            <a:off x="781188" y="873125"/>
            <a:ext cx="7658632" cy="130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body" idx="1"/>
          </p:nvPr>
        </p:nvSpPr>
        <p:spPr>
          <a:xfrm>
            <a:off x="781188" y="2349502"/>
            <a:ext cx="7658632" cy="398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3646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9ED547-3C6B-40C0-85B6-42FC352A36AD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5130956"/>
      </p:ext>
    </p:extLst>
  </p:cSld>
  <p:clrMapOvr>
    <a:masterClrMapping/>
  </p:clrMapOvr>
  <p:transition>
    <p:zoom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930413-4E2E-4755-959B-8BC3685FCE3F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2824852"/>
      </p:ext>
    </p:extLst>
  </p:cSld>
  <p:clrMapOvr>
    <a:masterClrMapping/>
  </p:clrMapOvr>
  <p:transition>
    <p:zoom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A548A0-05BF-4E5A-871B-BBC666D06039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0798141"/>
      </p:ext>
    </p:extLst>
  </p:cSld>
  <p:clrMapOvr>
    <a:masterClrMapping/>
  </p:clrMapOvr>
  <p:transition>
    <p:zoom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5C8B15-A7EA-41C6-82B5-72E03807AD42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0098459"/>
      </p:ext>
    </p:extLst>
  </p:cSld>
  <p:clrMapOvr>
    <a:masterClrMapping/>
  </p:clrMapOvr>
  <p:transition>
    <p:zoom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DBCF8E-C0F1-47FF-A0A0-080EA34E9719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3345462"/>
      </p:ext>
    </p:extLst>
  </p:cSld>
  <p:clrMapOvr>
    <a:masterClrMapping/>
  </p:clrMapOvr>
  <p:transition>
    <p:zoom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7AD4BE-F340-48C0-9457-6E4438EA2354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4985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071CC-6C3F-418C-8D79-17423F01C27D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1406191"/>
      </p:ext>
    </p:extLst>
  </p:cSld>
  <p:clrMapOvr>
    <a:masterClrMapping/>
  </p:clrMapOvr>
  <p:transition>
    <p:zoom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7FE91-E251-4D2E-9143-54FB8FB05128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0664773"/>
      </p:ext>
    </p:extLst>
  </p:cSld>
  <p:clrMapOvr>
    <a:masterClrMapping/>
  </p:clrMapOvr>
  <p:transition>
    <p:zoom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>
              <a:defRPr/>
            </a:pPr>
            <a:fld id="{9E7AD4BE-F340-48C0-9457-6E4438EA2354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35175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</p:sldLayoutIdLst>
  <p:transition>
    <p:zoom dir="in"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lius.dk/det-koster-de-forskellige-opvarmningsformer-887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12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4"/>
          <p:cNvSpPr txBox="1">
            <a:spLocks noChangeArrowheads="1"/>
          </p:cNvSpPr>
          <p:nvPr/>
        </p:nvSpPr>
        <p:spPr bwMode="auto">
          <a:xfrm>
            <a:off x="1187626" y="2348882"/>
            <a:ext cx="700087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a-DK" sz="4800" dirty="0">
                <a:latin typeface="+mj-lt"/>
                <a:ea typeface="Arial Unicode MS" pitchFamily="34" charset="-128"/>
                <a:cs typeface="Arial Unicode MS" pitchFamily="34" charset="-128"/>
              </a:rPr>
              <a:t>Velkommen til </a:t>
            </a:r>
          </a:p>
          <a:p>
            <a:pPr algn="ctr">
              <a:spcBef>
                <a:spcPct val="50000"/>
              </a:spcBef>
            </a:pPr>
            <a:r>
              <a:rPr lang="da-DK" sz="4800" dirty="0">
                <a:latin typeface="+mj-lt"/>
                <a:ea typeface="Arial Unicode MS" pitchFamily="34" charset="-128"/>
                <a:cs typeface="Arial Unicode MS" pitchFamily="34" charset="-128"/>
              </a:rPr>
              <a:t>Generalforsamling 2026</a:t>
            </a:r>
          </a:p>
        </p:txBody>
      </p:sp>
      <p:sp>
        <p:nvSpPr>
          <p:cNvPr id="1028" name="Text Box 5"/>
          <p:cNvSpPr txBox="1">
            <a:spLocks noChangeArrowheads="1"/>
          </p:cNvSpPr>
          <p:nvPr/>
        </p:nvSpPr>
        <p:spPr bwMode="auto">
          <a:xfrm>
            <a:off x="2051720" y="260648"/>
            <a:ext cx="63865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a-DK" sz="4800" i="1" dirty="0">
                <a:latin typeface="Perpetua" pitchFamily="18" charset="0"/>
              </a:rPr>
              <a:t>Grundejerforeningen Strandøre</a:t>
            </a:r>
          </a:p>
        </p:txBody>
      </p:sp>
      <p:pic>
        <p:nvPicPr>
          <p:cNvPr id="12" name="Billede 11" descr="Et billede, der indeholder tekst, ur&#10;&#10;Automatisk genereret beskrivelse">
            <a:extLst>
              <a:ext uri="{FF2B5EF4-FFF2-40B4-BE49-F238E27FC236}">
                <a16:creationId xmlns:a16="http://schemas.microsoft.com/office/drawing/2014/main" id="{7EC078FE-9082-4FBB-B2C0-2AC0CCB7E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7422"/>
            <a:ext cx="1394560" cy="175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83664"/>
      </p:ext>
    </p:extLst>
  </p:cSld>
  <p:clrMapOvr>
    <a:masterClrMapping/>
  </p:clrMapOvr>
  <p:transition>
    <p:zoom dir="in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0A4BA494-D0F0-D232-75AC-35C3E70329A9}"/>
              </a:ext>
            </a:extLst>
          </p:cNvPr>
          <p:cNvSpPr txBox="1"/>
          <p:nvPr/>
        </p:nvSpPr>
        <p:spPr>
          <a:xfrm>
            <a:off x="4177127" y="1121055"/>
            <a:ext cx="50872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ptos" panose="020B0004020202020204" pitchFamily="34" charset="0"/>
              </a:rPr>
              <a:t>Tidsplanen (2026-2027) forventes af holde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ptos" panose="020B0004020202020204" pitchFamily="34" charset="0"/>
              </a:rPr>
              <a:t>Markedsføring frem til sommerferien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ptos" panose="020B0004020202020204" pitchFamily="34" charset="0"/>
              </a:rPr>
              <a:t>Grundejerforeningerne bliver aktiveret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ptos" panose="020B0004020202020204" pitchFamily="34" charset="0"/>
              </a:rPr>
              <a:t>Den enkelte beboer kontaktes med informationsmateriale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ptos" panose="020B0004020202020204" pitchFamily="34" charset="0"/>
              </a:rPr>
              <a:t>Når borgeren har sagt ja, udsendes en fjernvarmekontrakt til underskrift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ptos" panose="020B0004020202020204" pitchFamily="34" charset="0"/>
              </a:rPr>
              <a:t>Udbygningen afhængig af at +</a:t>
            </a:r>
            <a:r>
              <a:rPr lang="da-DK" dirty="0"/>
              <a:t>50 % tilslutter sig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ptos" panose="020B0004020202020204" pitchFamily="34" charset="0"/>
              </a:rPr>
              <a:t>Når der er tilstrækkelig med underskrevne kontrakter, kan fjernvarme udbygges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4770F05A-1D8F-E3E1-2B58-1A833FF0408F}"/>
              </a:ext>
            </a:extLst>
          </p:cNvPr>
          <p:cNvSpPr txBox="1"/>
          <p:nvPr/>
        </p:nvSpPr>
        <p:spPr>
          <a:xfrm>
            <a:off x="1691680" y="95429"/>
            <a:ext cx="6178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100" b="1" dirty="0">
                <a:latin typeface="Aptos" panose="020B0004020202020204" pitchFamily="34" charset="0"/>
                <a:ea typeface="+mj-ea"/>
                <a:cs typeface="+mj-cs"/>
              </a:rPr>
              <a:t>Fjernvarme - s</a:t>
            </a:r>
            <a:r>
              <a:rPr lang="da-DK" sz="3200" b="1" dirty="0">
                <a:latin typeface="Aptos" panose="020B0004020202020204" pitchFamily="34" charset="0"/>
              </a:rPr>
              <a:t>tatus pr. 12. marts </a:t>
            </a:r>
            <a:endParaRPr lang="da-DK" sz="3100" b="1" dirty="0">
              <a:latin typeface="Aptos" panose="020B0004020202020204" pitchFamily="34" charset="0"/>
              <a:ea typeface="+mj-ea"/>
              <a:cs typeface="+mj-cs"/>
            </a:endParaRP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E2C239AE-DCD7-5D0E-A6F7-4F2EE715C06A}"/>
              </a:ext>
            </a:extLst>
          </p:cNvPr>
          <p:cNvGrpSpPr/>
          <p:nvPr/>
        </p:nvGrpSpPr>
        <p:grpSpPr>
          <a:xfrm>
            <a:off x="79594" y="1275490"/>
            <a:ext cx="4104455" cy="3910686"/>
            <a:chOff x="395535" y="1570482"/>
            <a:chExt cx="4458601" cy="4162774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A4236235-DB1F-B9AD-A11D-A6FE182702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5" y="1570482"/>
              <a:ext cx="4458601" cy="41627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942B3253-0584-CB56-2F78-84EEBD96A650}"/>
                </a:ext>
              </a:extLst>
            </p:cNvPr>
            <p:cNvSpPr/>
            <p:nvPr/>
          </p:nvSpPr>
          <p:spPr>
            <a:xfrm rot="17462124">
              <a:off x="3146133" y="3972321"/>
              <a:ext cx="1737335" cy="83443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2" name="Rektangel: afrundede hjørner 11">
              <a:extLst>
                <a:ext uri="{FF2B5EF4-FFF2-40B4-BE49-F238E27FC236}">
                  <a16:creationId xmlns:a16="http://schemas.microsoft.com/office/drawing/2014/main" id="{93536E28-25EF-6109-D0D5-A828D40517B0}"/>
                </a:ext>
              </a:extLst>
            </p:cNvPr>
            <p:cNvSpPr/>
            <p:nvPr/>
          </p:nvSpPr>
          <p:spPr>
            <a:xfrm>
              <a:off x="395535" y="2393505"/>
              <a:ext cx="1368153" cy="14401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4" name="Tekstfelt 3">
            <a:extLst>
              <a:ext uri="{FF2B5EF4-FFF2-40B4-BE49-F238E27FC236}">
                <a16:creationId xmlns:a16="http://schemas.microsoft.com/office/drawing/2014/main" id="{E39D51C6-5744-67BC-F98C-EBF265B49F5D}"/>
              </a:ext>
            </a:extLst>
          </p:cNvPr>
          <p:cNvSpPr txBox="1"/>
          <p:nvPr/>
        </p:nvSpPr>
        <p:spPr>
          <a:xfrm>
            <a:off x="465310" y="5781462"/>
            <a:ext cx="33330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i="1" dirty="0">
                <a:solidFill>
                  <a:srgbClr val="FF5050"/>
                </a:solidFill>
                <a:latin typeface="Aptos" panose="020B0004020202020204" pitchFamily="34" charset="0"/>
              </a:rPr>
              <a:t>Information via Hvidovre kommunes hjemmeside, Hvidovre Avis, </a:t>
            </a:r>
          </a:p>
          <a:p>
            <a:r>
              <a:rPr lang="da-DK" sz="1400" i="1" dirty="0">
                <a:solidFill>
                  <a:srgbClr val="FF5050"/>
                </a:solidFill>
                <a:latin typeface="Aptos" panose="020B0004020202020204" pitchFamily="34" charset="0"/>
              </a:rPr>
              <a:t>Hvidovre Fjernvarme og nyhedsbreve </a:t>
            </a:r>
          </a:p>
        </p:txBody>
      </p:sp>
    </p:spTree>
    <p:extLst>
      <p:ext uri="{BB962C8B-B14F-4D97-AF65-F5344CB8AC3E}">
        <p14:creationId xmlns:p14="http://schemas.microsoft.com/office/powerpoint/2010/main" val="418540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FDBC3346-AF9D-148A-034B-CEE5D762FD2B}"/>
              </a:ext>
            </a:extLst>
          </p:cNvPr>
          <p:cNvSpPr txBox="1"/>
          <p:nvPr/>
        </p:nvSpPr>
        <p:spPr>
          <a:xfrm>
            <a:off x="4349898" y="106621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latin typeface="Aptos" panose="020B0004020202020204" pitchFamily="34" charset="0"/>
              </a:rPr>
              <a:t>Udbygningen af fjernvarme handler både om </a:t>
            </a:r>
          </a:p>
          <a:p>
            <a:r>
              <a:rPr lang="da-DK" dirty="0">
                <a:latin typeface="Aptos" panose="020B0004020202020204" pitchFamily="34" charset="0"/>
              </a:rPr>
              <a:t>grøn omstilling og energisikkerhed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C101C552-417D-38B8-9CA8-0F2AE6DCC984}"/>
              </a:ext>
            </a:extLst>
          </p:cNvPr>
          <p:cNvSpPr txBox="1"/>
          <p:nvPr/>
        </p:nvSpPr>
        <p:spPr>
          <a:xfrm>
            <a:off x="414346" y="776976"/>
            <a:ext cx="40494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latin typeface="Aptos" panose="020B0004020202020204" pitchFamily="34" charset="0"/>
              </a:rPr>
              <a:t> </a:t>
            </a:r>
          </a:p>
          <a:p>
            <a:r>
              <a:rPr lang="da-DK" dirty="0">
                <a:latin typeface="Aptos" panose="020B0004020202020204" pitchFamily="34" charset="0"/>
              </a:rPr>
              <a:t>Robust over for udsving i globale brændselspriser (gas)</a:t>
            </a:r>
          </a:p>
          <a:p>
            <a:endParaRPr lang="da-DK" dirty="0">
              <a:latin typeface="Aptos" panose="020B0004020202020204" pitchFamily="34" charset="0"/>
            </a:endParaRPr>
          </a:p>
          <a:p>
            <a:r>
              <a:rPr lang="da-DK" dirty="0">
                <a:latin typeface="Aptos" panose="020B0004020202020204" pitchFamily="34" charset="0"/>
              </a:rPr>
              <a:t>VEKS primært træpiller og halm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802B9219-0705-A31E-49A8-724C9852AE92}"/>
              </a:ext>
            </a:extLst>
          </p:cNvPr>
          <p:cNvGrpSpPr/>
          <p:nvPr/>
        </p:nvGrpSpPr>
        <p:grpSpPr>
          <a:xfrm>
            <a:off x="1345641" y="2856296"/>
            <a:ext cx="7710018" cy="4048803"/>
            <a:chOff x="1341997" y="2711729"/>
            <a:chExt cx="7710018" cy="4048803"/>
          </a:xfrm>
        </p:grpSpPr>
        <p:sp>
          <p:nvSpPr>
            <p:cNvPr id="15" name="Tekstfelt 14">
              <a:extLst>
                <a:ext uri="{FF2B5EF4-FFF2-40B4-BE49-F238E27FC236}">
                  <a16:creationId xmlns:a16="http://schemas.microsoft.com/office/drawing/2014/main" id="{A226BDB3-8BA3-B1F0-FDAC-E6296DD2C0DA}"/>
                </a:ext>
              </a:extLst>
            </p:cNvPr>
            <p:cNvSpPr txBox="1"/>
            <p:nvPr/>
          </p:nvSpPr>
          <p:spPr>
            <a:xfrm>
              <a:off x="4212494" y="6237312"/>
              <a:ext cx="483952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1400" dirty="0">
                  <a:solidFill>
                    <a:srgbClr val="92D050"/>
                  </a:solidFill>
                  <a:latin typeface="Aptos" panose="020B0004020202020204" pitchFamily="34" charset="0"/>
                </a:rPr>
                <a:t>VEKS</a:t>
              </a:r>
              <a:r>
                <a:rPr lang="da-DK" sz="1400" dirty="0">
                  <a:gradFill>
                    <a:gsLst>
                      <a:gs pos="34000">
                        <a:srgbClr val="EDEDED"/>
                      </a:gs>
                      <a:gs pos="0">
                        <a:srgbClr val="BFBFBF"/>
                      </a:gs>
                      <a:gs pos="100000">
                        <a:srgbClr val="FFFFFF"/>
                      </a:gs>
                    </a:gsLst>
                    <a:lin ang="4800000" scaled="0"/>
                  </a:gradFill>
                  <a:latin typeface="Aptos" panose="020B0004020202020204" pitchFamily="34" charset="0"/>
                </a:rPr>
                <a:t> = </a:t>
              </a:r>
              <a:r>
                <a:rPr lang="da-DK" sz="1400" u="sng" dirty="0">
                  <a:gradFill>
                    <a:gsLst>
                      <a:gs pos="34000">
                        <a:srgbClr val="EDEDED"/>
                      </a:gs>
                      <a:gs pos="0">
                        <a:srgbClr val="BFBFBF"/>
                      </a:gs>
                      <a:gs pos="100000">
                        <a:srgbClr val="FFFFFF"/>
                      </a:gs>
                    </a:gsLst>
                    <a:lin ang="4800000" scaled="0"/>
                  </a:gradFill>
                  <a:latin typeface="Aptos" panose="020B0004020202020204" pitchFamily="34" charset="0"/>
                </a:rPr>
                <a:t>VE</a:t>
              </a:r>
              <a:r>
                <a:rPr lang="da-DK" sz="1400" dirty="0">
                  <a:gradFill>
                    <a:gsLst>
                      <a:gs pos="34000">
                        <a:srgbClr val="EDEDED"/>
                      </a:gs>
                      <a:gs pos="0">
                        <a:srgbClr val="BFBFBF"/>
                      </a:gs>
                      <a:gs pos="100000">
                        <a:srgbClr val="FFFFFF"/>
                      </a:gs>
                    </a:gsLst>
                    <a:lin ang="4800000" scaled="0"/>
                  </a:gradFill>
                  <a:latin typeface="Aptos" panose="020B0004020202020204" pitchFamily="34" charset="0"/>
                </a:rPr>
                <a:t>stegnens </a:t>
              </a:r>
              <a:r>
                <a:rPr lang="da-DK" sz="1400" u="sng" dirty="0" err="1">
                  <a:gradFill>
                    <a:gsLst>
                      <a:gs pos="34000">
                        <a:srgbClr val="EDEDED"/>
                      </a:gs>
                      <a:gs pos="0">
                        <a:srgbClr val="BFBFBF"/>
                      </a:gs>
                      <a:gs pos="100000">
                        <a:srgbClr val="FFFFFF"/>
                      </a:gs>
                    </a:gsLst>
                    <a:lin ang="4800000" scaled="0"/>
                  </a:gradFill>
                  <a:latin typeface="Aptos" panose="020B0004020202020204" pitchFamily="34" charset="0"/>
                </a:rPr>
                <a:t>K</a:t>
              </a:r>
              <a:r>
                <a:rPr lang="da-DK" sz="1400" dirty="0" err="1">
                  <a:gradFill>
                    <a:gsLst>
                      <a:gs pos="34000">
                        <a:srgbClr val="EDEDED"/>
                      </a:gs>
                      <a:gs pos="0">
                        <a:srgbClr val="BFBFBF"/>
                      </a:gs>
                      <a:gs pos="100000">
                        <a:srgbClr val="FFFFFF"/>
                      </a:gs>
                    </a:gsLst>
                    <a:lin ang="4800000" scaled="0"/>
                  </a:gradFill>
                  <a:latin typeface="Aptos" panose="020B0004020202020204" pitchFamily="34" charset="0"/>
                </a:rPr>
                <a:t>raftvarme</a:t>
              </a:r>
              <a:r>
                <a:rPr lang="da-DK" sz="1400" u="sng" dirty="0" err="1">
                  <a:gradFill>
                    <a:gsLst>
                      <a:gs pos="34000">
                        <a:srgbClr val="EDEDED"/>
                      </a:gs>
                      <a:gs pos="0">
                        <a:srgbClr val="BFBFBF"/>
                      </a:gs>
                      <a:gs pos="100000">
                        <a:srgbClr val="FFFFFF"/>
                      </a:gs>
                    </a:gsLst>
                    <a:lin ang="4800000" scaled="0"/>
                  </a:gradFill>
                  <a:latin typeface="Aptos" panose="020B0004020202020204" pitchFamily="34" charset="0"/>
                </a:rPr>
                <a:t>S</a:t>
              </a:r>
              <a:r>
                <a:rPr lang="da-DK" sz="1400" dirty="0" err="1">
                  <a:gradFill>
                    <a:gsLst>
                      <a:gs pos="34000">
                        <a:srgbClr val="EDEDED"/>
                      </a:gs>
                      <a:gs pos="0">
                        <a:srgbClr val="BFBFBF"/>
                      </a:gs>
                      <a:gs pos="100000">
                        <a:srgbClr val="FFFFFF"/>
                      </a:gs>
                    </a:gsLst>
                    <a:lin ang="4800000" scaled="0"/>
                  </a:gradFill>
                  <a:latin typeface="Aptos" panose="020B0004020202020204" pitchFamily="34" charset="0"/>
                </a:rPr>
                <a:t>elskab</a:t>
              </a:r>
              <a:endParaRPr lang="da-DK" sz="14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ptos" panose="020B0004020202020204" pitchFamily="34" charset="0"/>
              </a:endParaRPr>
            </a:p>
            <a:p>
              <a:r>
                <a:rPr lang="da-DK" sz="1400" dirty="0">
                  <a:gradFill>
                    <a:gsLst>
                      <a:gs pos="34000">
                        <a:srgbClr val="EDEDED"/>
                      </a:gs>
                      <a:gs pos="0">
                        <a:srgbClr val="BFBFBF"/>
                      </a:gs>
                      <a:gs pos="100000">
                        <a:srgbClr val="FFFFFF"/>
                      </a:gs>
                    </a:gsLst>
                    <a:lin ang="4800000" scaled="0"/>
                  </a:gradFill>
                  <a:latin typeface="Aptos" panose="020B0004020202020204" pitchFamily="34" charset="0"/>
                </a:rPr>
                <a:t>Kommunalt ejet transmissionsselskab (12 kommuner)</a:t>
              </a:r>
              <a:endParaRPr lang="da-DK" sz="1400" dirty="0">
                <a:latin typeface="Aptos" panose="020B0004020202020204" pitchFamily="34" charset="0"/>
              </a:endParaRPr>
            </a:p>
          </p:txBody>
        </p:sp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0ED5F92E-FD9E-673C-7D25-CD591DB13026}"/>
                </a:ext>
              </a:extLst>
            </p:cNvPr>
            <p:cNvGrpSpPr/>
            <p:nvPr/>
          </p:nvGrpSpPr>
          <p:grpSpPr>
            <a:xfrm>
              <a:off x="1341997" y="2711729"/>
              <a:ext cx="6532866" cy="2791158"/>
              <a:chOff x="3736445" y="3304009"/>
              <a:chExt cx="6532866" cy="2791158"/>
            </a:xfrm>
          </p:grpSpPr>
          <p:pic>
            <p:nvPicPr>
              <p:cNvPr id="17" name="Picture 2" descr="VEKS' varmeleverandør: Avedøreværket, Ørsted">
                <a:extLst>
                  <a:ext uri="{FF2B5EF4-FFF2-40B4-BE49-F238E27FC236}">
                    <a16:creationId xmlns:a16="http://schemas.microsoft.com/office/drawing/2014/main" id="{740E2007-D535-63BB-FD81-8AB28F3E4A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6445" y="3304009"/>
                <a:ext cx="6532866" cy="279115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kstfelt 17">
                <a:extLst>
                  <a:ext uri="{FF2B5EF4-FFF2-40B4-BE49-F238E27FC236}">
                    <a16:creationId xmlns:a16="http://schemas.microsoft.com/office/drawing/2014/main" id="{B4E825B9-0AD7-D522-9104-30A205C73B6E}"/>
                  </a:ext>
                </a:extLst>
              </p:cNvPr>
              <p:cNvSpPr txBox="1"/>
              <p:nvPr/>
            </p:nvSpPr>
            <p:spPr>
              <a:xfrm>
                <a:off x="4631891" y="3599252"/>
                <a:ext cx="474197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a-DK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ptos" panose="020B0004020202020204" pitchFamily="34" charset="0"/>
                  </a:rPr>
                  <a:t>Avedøreværket</a:t>
                </a:r>
              </a:p>
              <a:p>
                <a:pPr algn="ctr"/>
                <a:r>
                  <a:rPr lang="da-DK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ptos" panose="020B0004020202020204" pitchFamily="34" charset="0"/>
                  </a:rPr>
                  <a:t>Hovedleverandør af </a:t>
                </a:r>
                <a:r>
                  <a:rPr lang="da-DK" b="1" dirty="0">
                    <a:solidFill>
                      <a:schemeClr val="accent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ptos" panose="020B0004020202020204" pitchFamily="34" charset="0"/>
                  </a:rPr>
                  <a:t>grøn</a:t>
                </a:r>
                <a:r>
                  <a:rPr lang="da-DK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ptos" panose="020B0004020202020204" pitchFamily="34" charset="0"/>
                  </a:rPr>
                  <a:t> fjernvarme til VEKS.</a:t>
                </a:r>
              </a:p>
            </p:txBody>
          </p:sp>
        </p:grpSp>
      </p:grpSp>
      <p:sp>
        <p:nvSpPr>
          <p:cNvPr id="4" name="Tekstfelt 3">
            <a:extLst>
              <a:ext uri="{FF2B5EF4-FFF2-40B4-BE49-F238E27FC236}">
                <a16:creationId xmlns:a16="http://schemas.microsoft.com/office/drawing/2014/main" id="{11DE27E9-D03A-E782-7843-7747475F4BAD}"/>
              </a:ext>
            </a:extLst>
          </p:cNvPr>
          <p:cNvSpPr txBox="1"/>
          <p:nvPr/>
        </p:nvSpPr>
        <p:spPr>
          <a:xfrm>
            <a:off x="2914650" y="-589"/>
            <a:ext cx="4572000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100" b="1" dirty="0">
                <a:latin typeface="Aptos" panose="020B0004020202020204" pitchFamily="34" charset="0"/>
              </a:rPr>
              <a:t>Hvorfor fjernvarme?</a:t>
            </a:r>
          </a:p>
        </p:txBody>
      </p:sp>
    </p:spTree>
    <p:extLst>
      <p:ext uri="{BB962C8B-B14F-4D97-AF65-F5344CB8AC3E}">
        <p14:creationId xmlns:p14="http://schemas.microsoft.com/office/powerpoint/2010/main" val="3868025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7C9AEDB2-9CE7-403D-B732-38AF3FAE5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42" y="188640"/>
            <a:ext cx="8820363" cy="66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da-DK" altLang="da-DK" sz="2000" dirty="0"/>
              <a:t>   </a:t>
            </a:r>
            <a:r>
              <a:rPr lang="da-DK" altLang="da-DK" sz="2000" dirty="0">
                <a:latin typeface="nationaledemibold"/>
              </a:rPr>
              <a:t>Årlig </a:t>
            </a:r>
            <a:r>
              <a:rPr lang="da-DK" altLang="da-DK" sz="2000" dirty="0" err="1">
                <a:latin typeface="nationaledemibold"/>
              </a:rPr>
              <a:t>gensn</a:t>
            </a:r>
            <a:r>
              <a:rPr lang="da-DK" altLang="da-DK" sz="2000" dirty="0">
                <a:latin typeface="nationaledemibold"/>
              </a:rPr>
              <a:t>. pris for opvarmning af 130 m</a:t>
            </a:r>
            <a:r>
              <a:rPr lang="da-DK" altLang="da-DK" sz="2000" baseline="30000" dirty="0">
                <a:latin typeface="nationaledemibold"/>
              </a:rPr>
              <a:t>2</a:t>
            </a:r>
            <a:r>
              <a:rPr lang="da-DK" altLang="da-DK" sz="2000" dirty="0">
                <a:latin typeface="nationaledemibold"/>
              </a:rPr>
              <a:t> parcelhus ved forskellige energiformer</a:t>
            </a:r>
          </a:p>
          <a:p>
            <a:pPr algn="ctr" defTabSz="914400"/>
            <a:r>
              <a:rPr lang="da-DK" altLang="da-DK" sz="2000" dirty="0">
                <a:latin typeface="nationaledemibold"/>
              </a:rPr>
              <a:t>22. januar 2026 priser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CDBE947A-FAAE-45AB-84B1-FDC3A5386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706" y="327062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541280D7-1D22-409A-9790-AFB124622BBA}"/>
              </a:ext>
            </a:extLst>
          </p:cNvPr>
          <p:cNvSpPr txBox="1"/>
          <p:nvPr/>
        </p:nvSpPr>
        <p:spPr>
          <a:xfrm>
            <a:off x="4211960" y="6053008"/>
            <a:ext cx="4932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dirty="0">
                <a:hlinkClick r:id="rId3"/>
              </a:rPr>
              <a:t>Kilde:</a:t>
            </a:r>
          </a:p>
          <a:p>
            <a:r>
              <a:rPr lang="da-DK" sz="1200" dirty="0">
                <a:hlinkClick r:id="rId3"/>
              </a:rPr>
              <a:t>(https://www.bolius.dk/det-koster-de-forskellige-opvarmningsformer-887</a:t>
            </a:r>
            <a:r>
              <a:rPr lang="da-DK" sz="1200" dirty="0"/>
              <a:t>)</a:t>
            </a:r>
          </a:p>
          <a:p>
            <a:r>
              <a:rPr lang="da-DK" sz="1200" dirty="0"/>
              <a:t>BOLIUS: Ajourført 22. januar 2026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0E7180E2-D04E-532A-481D-F39219512592}"/>
              </a:ext>
            </a:extLst>
          </p:cNvPr>
          <p:cNvSpPr txBox="1"/>
          <p:nvPr/>
        </p:nvSpPr>
        <p:spPr>
          <a:xfrm>
            <a:off x="95340" y="4297385"/>
            <a:ext cx="504056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Varmepumpe</a:t>
            </a:r>
            <a:r>
              <a:rPr lang="da-DK" sz="1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Etablering: 100.000 til 170.000 kr.</a:t>
            </a:r>
          </a:p>
          <a:p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Tilskud i 2026 =  27.000 kr.</a:t>
            </a:r>
          </a:p>
          <a:p>
            <a:endParaRPr lang="da-DK" sz="1400" u="sng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Fjernvarme</a:t>
            </a:r>
          </a:p>
          <a:p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Etablering: 50-75.000 kr.</a:t>
            </a:r>
          </a:p>
          <a:p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Heraf stikledning ca. 30.000 kr.</a:t>
            </a:r>
          </a:p>
          <a:p>
            <a:endParaRPr lang="da-DK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Tilskud i 2026 uvis</a:t>
            </a:r>
            <a:endParaRPr lang="da-DK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Fjernvarmepuljen 20.000 kr. (?)</a:t>
            </a:r>
          </a:p>
          <a:p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Afkoblingsordningen 10.000 kr.</a:t>
            </a:r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9EB04CB6-4124-41AB-BB82-4883F8702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782715"/>
              </p:ext>
            </p:extLst>
          </p:nvPr>
        </p:nvGraphicFramePr>
        <p:xfrm>
          <a:off x="107504" y="1052738"/>
          <a:ext cx="8928992" cy="2892963"/>
        </p:xfrm>
        <a:graphic>
          <a:graphicData uri="http://schemas.openxmlformats.org/drawingml/2006/table">
            <a:tbl>
              <a:tblPr/>
              <a:tblGrid>
                <a:gridCol w="3042707">
                  <a:extLst>
                    <a:ext uri="{9D8B030D-6E8A-4147-A177-3AD203B41FA5}">
                      <a16:colId xmlns:a16="http://schemas.microsoft.com/office/drawing/2014/main" val="1139234956"/>
                    </a:ext>
                  </a:extLst>
                </a:gridCol>
                <a:gridCol w="1381561">
                  <a:extLst>
                    <a:ext uri="{9D8B030D-6E8A-4147-A177-3AD203B41FA5}">
                      <a16:colId xmlns:a16="http://schemas.microsoft.com/office/drawing/2014/main" val="391606257"/>
                    </a:ext>
                  </a:extLst>
                </a:gridCol>
                <a:gridCol w="1381561">
                  <a:extLst>
                    <a:ext uri="{9D8B030D-6E8A-4147-A177-3AD203B41FA5}">
                      <a16:colId xmlns:a16="http://schemas.microsoft.com/office/drawing/2014/main" val="1263211377"/>
                    </a:ext>
                  </a:extLst>
                </a:gridCol>
                <a:gridCol w="1381561">
                  <a:extLst>
                    <a:ext uri="{9D8B030D-6E8A-4147-A177-3AD203B41FA5}">
                      <a16:colId xmlns:a16="http://schemas.microsoft.com/office/drawing/2014/main" val="1560936672"/>
                    </a:ext>
                  </a:extLst>
                </a:gridCol>
                <a:gridCol w="1741602">
                  <a:extLst>
                    <a:ext uri="{9D8B030D-6E8A-4147-A177-3AD203B41FA5}">
                      <a16:colId xmlns:a16="http://schemas.microsoft.com/office/drawing/2014/main" val="1311926292"/>
                    </a:ext>
                  </a:extLst>
                </a:gridCol>
              </a:tblGrid>
              <a:tr h="352344">
                <a:tc>
                  <a:txBody>
                    <a:bodyPr/>
                    <a:lstStyle/>
                    <a:p>
                      <a:pPr algn="l" fontAlgn="t"/>
                      <a:r>
                        <a:rPr lang="da-DK" sz="1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Opvarmningsform</a:t>
                      </a:r>
                    </a:p>
                  </a:txBody>
                  <a:tcPr marL="73440" marR="73440" marT="36720" marB="3672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Årligt forbrug i enheder</a:t>
                      </a:r>
                    </a:p>
                  </a:txBody>
                  <a:tcPr marL="73440" marR="73440" marT="36720" marB="3672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Måleenhed</a:t>
                      </a:r>
                    </a:p>
                  </a:txBody>
                  <a:tcPr marL="73440" marR="73440" marT="36720" marB="3672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Årlig pris i kr. inkl. brugsvand</a:t>
                      </a:r>
                    </a:p>
                  </a:txBody>
                  <a:tcPr marL="73440" marR="73440" marT="36720" marB="3672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300" b="1" dirty="0">
                          <a:solidFill>
                            <a:srgbClr val="FF5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Årlig pris inkl. </a:t>
                      </a:r>
                      <a:r>
                        <a:rPr lang="da-DK" sz="1300" b="1" dirty="0" err="1">
                          <a:solidFill>
                            <a:srgbClr val="FF5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afskrivn</a:t>
                      </a:r>
                      <a:r>
                        <a:rPr lang="da-DK" sz="1300" b="1" dirty="0">
                          <a:solidFill>
                            <a:srgbClr val="FF5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service, renter</a:t>
                      </a:r>
                    </a:p>
                  </a:txBody>
                  <a:tcPr marL="73440" marR="73440" marT="36720" marB="3672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7402228"/>
                  </a:ext>
                </a:extLst>
              </a:tr>
              <a:tr h="289170">
                <a:tc>
                  <a:txBody>
                    <a:bodyPr/>
                    <a:lstStyle/>
                    <a:p>
                      <a:pPr algn="l" fontAlgn="t"/>
                      <a:r>
                        <a:rPr lang="da-DK" sz="13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Elradiatorer</a:t>
                      </a:r>
                      <a:endParaRPr lang="da-DK" sz="13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a-DK" sz="1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a-DK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kWh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a-DK" sz="1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28.847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a-DK" sz="1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29.669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6227488"/>
                  </a:ext>
                </a:extLst>
              </a:tr>
              <a:tr h="289683">
                <a:tc>
                  <a:txBody>
                    <a:bodyPr/>
                    <a:lstStyle/>
                    <a:p>
                      <a:pPr algn="l" fontAlgn="t"/>
                      <a:r>
                        <a:rPr lang="da-DK" sz="1300" b="1" kern="1200" dirty="0">
                          <a:solidFill>
                            <a:srgbClr val="FF5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Luft til vand-varmepumpe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a-DK" sz="1300" b="1" kern="1200" dirty="0">
                          <a:solidFill>
                            <a:srgbClr val="FF5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5.746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a-DK" sz="1300" b="1" kern="1200" dirty="0">
                          <a:solidFill>
                            <a:srgbClr val="FF5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kWh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a-DK" sz="1300" b="1" kern="1200" dirty="0">
                          <a:solidFill>
                            <a:srgbClr val="FF5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9.158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a-DK" sz="1300" b="1" kern="1200" dirty="0">
                          <a:solidFill>
                            <a:srgbClr val="FF5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18.953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0601281"/>
                  </a:ext>
                </a:extLst>
              </a:tr>
              <a:tr h="289170">
                <a:tc>
                  <a:txBody>
                    <a:bodyPr/>
                    <a:lstStyle/>
                    <a:p>
                      <a:pPr algn="l" fontAlgn="t"/>
                      <a:r>
                        <a:rPr lang="da-DK" sz="1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Jord til vand-varmepumpe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a-DK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5.246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a-DK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kWh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a-DK" sz="13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8.361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a-DK" sz="1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19.206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643491"/>
                  </a:ext>
                </a:extLst>
              </a:tr>
              <a:tr h="289170">
                <a:tc>
                  <a:txBody>
                    <a:bodyPr/>
                    <a:lstStyle/>
                    <a:p>
                      <a:pPr algn="l" fontAlgn="t"/>
                      <a:r>
                        <a:rPr lang="da-DK" sz="1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Luft til vand-varmepumpe – gulvvarme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a-DK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4.469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a-DK" sz="1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kWh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a-DK" sz="1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7.123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a-DK" sz="1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16.918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5457487"/>
                  </a:ext>
                </a:extLst>
              </a:tr>
              <a:tr h="289170"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da-DK" sz="1300" b="1" kern="1200" dirty="0">
                          <a:solidFill>
                            <a:srgbClr val="FF5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Gasfyr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da-DK" sz="1300" b="1" kern="1200" dirty="0">
                          <a:solidFill>
                            <a:srgbClr val="FF5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1.654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da-DK" sz="1300" b="1" kern="1200" dirty="0">
                          <a:solidFill>
                            <a:srgbClr val="FF5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</a:t>
                      </a:r>
                      <a:r>
                        <a:rPr lang="da-DK" sz="1300" b="1" kern="1200" baseline="30000" dirty="0">
                          <a:solidFill>
                            <a:srgbClr val="FF5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da-DK" sz="1300" b="1" kern="1200" dirty="0">
                          <a:solidFill>
                            <a:srgbClr val="FF5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17.458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da-DK" sz="1300" b="1" kern="1200" dirty="0">
                          <a:solidFill>
                            <a:srgbClr val="FF5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22.308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64793"/>
                  </a:ext>
                </a:extLst>
              </a:tr>
              <a:tr h="289170">
                <a:tc>
                  <a:txBody>
                    <a:bodyPr/>
                    <a:lstStyle/>
                    <a:p>
                      <a:pPr algn="l" fontAlgn="t"/>
                      <a:r>
                        <a:rPr lang="da-DK" sz="1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Oliefyr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a-DK" sz="13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2.073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a-DK" sz="1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liter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a-DK" sz="1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28.749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a-DK" sz="1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34.054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7987060"/>
                  </a:ext>
                </a:extLst>
              </a:tr>
              <a:tr h="289170"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da-DK" sz="1300" b="1" kern="1200" dirty="0">
                          <a:solidFill>
                            <a:srgbClr val="FF5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Fjernvarme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da-DK" sz="1300" b="1" kern="1200" dirty="0">
                          <a:solidFill>
                            <a:srgbClr val="FF5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18,1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da-DK" sz="1300" b="1" kern="1200" dirty="0">
                          <a:solidFill>
                            <a:srgbClr val="FF5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MWh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da-DK" sz="1300" b="1" kern="1200" dirty="0">
                          <a:solidFill>
                            <a:srgbClr val="FF5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16.874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da-DK" sz="1300" b="1" kern="1200" dirty="0">
                          <a:solidFill>
                            <a:srgbClr val="FF5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19.422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1486920"/>
                  </a:ext>
                </a:extLst>
              </a:tr>
            </a:tbl>
          </a:graphicData>
        </a:graphic>
      </p:graphicFrame>
      <p:sp>
        <p:nvSpPr>
          <p:cNvPr id="4" name="Ellipse 3">
            <a:extLst>
              <a:ext uri="{FF2B5EF4-FFF2-40B4-BE49-F238E27FC236}">
                <a16:creationId xmlns:a16="http://schemas.microsoft.com/office/drawing/2014/main" id="{D1E39DF1-AF8B-897F-5D70-3CDB2F6DFCEB}"/>
              </a:ext>
            </a:extLst>
          </p:cNvPr>
          <p:cNvSpPr/>
          <p:nvPr/>
        </p:nvSpPr>
        <p:spPr>
          <a:xfrm>
            <a:off x="7107852" y="1981781"/>
            <a:ext cx="992540" cy="309584"/>
          </a:xfrm>
          <a:prstGeom prst="ellipse">
            <a:avLst/>
          </a:prstGeom>
          <a:noFill/>
          <a:ln w="28575">
            <a:solidFill>
              <a:srgbClr val="CC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4376D6D-69E8-5CB8-EB2F-F4DE6A2E10E0}"/>
              </a:ext>
            </a:extLst>
          </p:cNvPr>
          <p:cNvSpPr/>
          <p:nvPr/>
        </p:nvSpPr>
        <p:spPr>
          <a:xfrm>
            <a:off x="7164288" y="3047408"/>
            <a:ext cx="992540" cy="309584"/>
          </a:xfrm>
          <a:prstGeom prst="ellipse">
            <a:avLst/>
          </a:prstGeom>
          <a:noFill/>
          <a:ln w="28575">
            <a:solidFill>
              <a:srgbClr val="CC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4893BA1-934E-E900-C686-A835284CDC02}"/>
              </a:ext>
            </a:extLst>
          </p:cNvPr>
          <p:cNvSpPr/>
          <p:nvPr/>
        </p:nvSpPr>
        <p:spPr>
          <a:xfrm>
            <a:off x="7179860" y="3623472"/>
            <a:ext cx="992540" cy="309584"/>
          </a:xfrm>
          <a:prstGeom prst="ellipse">
            <a:avLst/>
          </a:prstGeom>
          <a:noFill/>
          <a:ln w="28575">
            <a:solidFill>
              <a:srgbClr val="CC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CD4054A9-1871-883D-C300-AAB9A2047BF6}"/>
              </a:ext>
            </a:extLst>
          </p:cNvPr>
          <p:cNvSpPr txBox="1"/>
          <p:nvPr/>
        </p:nvSpPr>
        <p:spPr>
          <a:xfrm>
            <a:off x="4360515" y="4411815"/>
            <a:ext cx="37079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u="sng" dirty="0">
                <a:latin typeface="Arial" panose="020B0604020202020204" pitchFamily="34" charset="0"/>
                <a:cs typeface="Arial" panose="020B0604020202020204" pitchFamily="34" charset="0"/>
              </a:rPr>
              <a:t>Levetid:</a:t>
            </a:r>
          </a:p>
          <a:p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Luft til vand-varmepumpe: 16 år</a:t>
            </a:r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Jord til vand-varmepumpe (jordvarme): 20 år</a:t>
            </a:r>
            <a:b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Fjernvarme unit: 25 år, stikledning 50 år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0131AB3-A155-63C0-2258-8F2814BFFAFE}"/>
              </a:ext>
            </a:extLst>
          </p:cNvPr>
          <p:cNvSpPr txBox="1"/>
          <p:nvPr/>
        </p:nvSpPr>
        <p:spPr>
          <a:xfrm rot="20017003">
            <a:off x="318625" y="2098950"/>
            <a:ext cx="8506752" cy="923330"/>
          </a:xfrm>
          <a:prstGeom prst="rect">
            <a:avLst/>
          </a:prstGeom>
          <a:solidFill>
            <a:schemeClr val="tx1">
              <a:lumMod val="8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sz="5400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Prisudviklingen usikker</a:t>
            </a:r>
          </a:p>
        </p:txBody>
      </p:sp>
    </p:spTree>
    <p:extLst>
      <p:ext uri="{BB962C8B-B14F-4D97-AF65-F5344CB8AC3E}">
        <p14:creationId xmlns:p14="http://schemas.microsoft.com/office/powerpoint/2010/main" val="242278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46;p2">
            <a:extLst>
              <a:ext uri="{FF2B5EF4-FFF2-40B4-BE49-F238E27FC236}">
                <a16:creationId xmlns:a16="http://schemas.microsoft.com/office/drawing/2014/main" id="{075C9972-BA95-BA94-C8F9-40C661553056}"/>
              </a:ext>
            </a:extLst>
          </p:cNvPr>
          <p:cNvSpPr txBox="1"/>
          <p:nvPr/>
        </p:nvSpPr>
        <p:spPr>
          <a:xfrm>
            <a:off x="2139593" y="188642"/>
            <a:ext cx="3302204" cy="52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da-DK" sz="3600" b="1" dirty="0">
                <a:latin typeface="Arial"/>
                <a:ea typeface="Arial"/>
                <a:cs typeface="Arial"/>
                <a:sym typeface="Arial"/>
              </a:rPr>
              <a:t>Støj fra S-toget</a:t>
            </a:r>
            <a:endParaRPr sz="3600" b="1" dirty="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8911B996-A05A-5E52-65EA-6F0606161877}"/>
              </a:ext>
            </a:extLst>
          </p:cNvPr>
          <p:cNvGrpSpPr/>
          <p:nvPr/>
        </p:nvGrpSpPr>
        <p:grpSpPr>
          <a:xfrm>
            <a:off x="-1717352" y="857250"/>
            <a:ext cx="10861352" cy="5143500"/>
            <a:chOff x="-1717352" y="857250"/>
            <a:chExt cx="10861352" cy="5143500"/>
          </a:xfrm>
        </p:grpSpPr>
        <p:grpSp>
          <p:nvGrpSpPr>
            <p:cNvPr id="28" name="Gruppe 27">
              <a:extLst>
                <a:ext uri="{FF2B5EF4-FFF2-40B4-BE49-F238E27FC236}">
                  <a16:creationId xmlns:a16="http://schemas.microsoft.com/office/drawing/2014/main" id="{92851DC9-A066-4DD9-BE29-DBEB314E7C1B}"/>
                </a:ext>
              </a:extLst>
            </p:cNvPr>
            <p:cNvGrpSpPr/>
            <p:nvPr/>
          </p:nvGrpSpPr>
          <p:grpSpPr>
            <a:xfrm>
              <a:off x="0" y="857250"/>
              <a:ext cx="9144000" cy="5143500"/>
              <a:chOff x="0" y="857250"/>
              <a:chExt cx="9144000" cy="5143500"/>
            </a:xfrm>
          </p:grpSpPr>
          <p:sp>
            <p:nvSpPr>
              <p:cNvPr id="3" name="Google Shape;43;p2">
                <a:extLst>
                  <a:ext uri="{FF2B5EF4-FFF2-40B4-BE49-F238E27FC236}">
                    <a16:creationId xmlns:a16="http://schemas.microsoft.com/office/drawing/2014/main" id="{C143A238-9AD3-53B8-8404-771744285AFF}"/>
                  </a:ext>
                </a:extLst>
              </p:cNvPr>
              <p:cNvSpPr/>
              <p:nvPr/>
            </p:nvSpPr>
            <p:spPr>
              <a:xfrm>
                <a:off x="0" y="857250"/>
                <a:ext cx="9144000" cy="51435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" name="Google Shape;44;p2">
                <a:extLst>
                  <a:ext uri="{FF2B5EF4-FFF2-40B4-BE49-F238E27FC236}">
                    <a16:creationId xmlns:a16="http://schemas.microsoft.com/office/drawing/2014/main" id="{EA9427DA-D41F-20DF-0C28-E66CA016A39F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940" r="37009" b="9091"/>
              <a:stretch/>
            </p:blipFill>
            <p:spPr>
              <a:xfrm>
                <a:off x="2642616" y="857257"/>
                <a:ext cx="6501384" cy="5143493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2" name="Gruppe 11">
                <a:extLst>
                  <a:ext uri="{FF2B5EF4-FFF2-40B4-BE49-F238E27FC236}">
                    <a16:creationId xmlns:a16="http://schemas.microsoft.com/office/drawing/2014/main" id="{D91048EF-051F-7CB4-87A9-7771AC3479D1}"/>
                  </a:ext>
                </a:extLst>
              </p:cNvPr>
              <p:cNvGrpSpPr/>
              <p:nvPr/>
            </p:nvGrpSpPr>
            <p:grpSpPr>
              <a:xfrm>
                <a:off x="0" y="857250"/>
                <a:ext cx="7004405" cy="5143500"/>
                <a:chOff x="2" y="857250"/>
                <a:chExt cx="7004405" cy="5143500"/>
              </a:xfrm>
            </p:grpSpPr>
            <p:sp>
              <p:nvSpPr>
                <p:cNvPr id="5" name="Google Shape;45;p2">
                  <a:extLst>
                    <a:ext uri="{FF2B5EF4-FFF2-40B4-BE49-F238E27FC236}">
                      <a16:creationId xmlns:a16="http://schemas.microsoft.com/office/drawing/2014/main" id="{854C835D-B9C5-D230-BE3D-0EB2CF983DC6}"/>
                    </a:ext>
                  </a:extLst>
                </p:cNvPr>
                <p:cNvSpPr/>
                <p:nvPr/>
              </p:nvSpPr>
              <p:spPr>
                <a:xfrm>
                  <a:off x="2" y="857250"/>
                  <a:ext cx="7004405" cy="5143500"/>
                </a:xfrm>
                <a:prstGeom prst="rect">
                  <a:avLst/>
                </a:prstGeom>
                <a:gradFill>
                  <a:gsLst>
                    <a:gs pos="0">
                      <a:srgbClr val="000000">
                        <a:alpha val="0"/>
                      </a:srgbClr>
                    </a:gs>
                    <a:gs pos="33000">
                      <a:srgbClr val="000000">
                        <a:alpha val="63921"/>
                      </a:srgbClr>
                    </a:gs>
                    <a:gs pos="58000">
                      <a:schemeClr val="dk1"/>
                    </a:gs>
                    <a:gs pos="100000">
                      <a:schemeClr val="dk1"/>
                    </a:gs>
                  </a:gsLst>
                  <a:lin ang="10800000" scaled="0"/>
                </a:gradFill>
                <a:ln>
                  <a:noFill/>
                </a:ln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/>
                  <a:endParaRPr sz="135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Tekstfelt 9">
                  <a:extLst>
                    <a:ext uri="{FF2B5EF4-FFF2-40B4-BE49-F238E27FC236}">
                      <a16:creationId xmlns:a16="http://schemas.microsoft.com/office/drawing/2014/main" id="{CA61A629-327C-B2B1-46C5-642A615E6BED}"/>
                    </a:ext>
                  </a:extLst>
                </p:cNvPr>
                <p:cNvSpPr txBox="1"/>
                <p:nvPr/>
              </p:nvSpPr>
              <p:spPr>
                <a:xfrm>
                  <a:off x="179514" y="1390963"/>
                  <a:ext cx="3724275" cy="20400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450"/>
                    </a:spcBef>
                  </a:pPr>
                  <a:r>
                    <a:rPr lang="da-DK" dirty="0">
                      <a:latin typeface="Aptos" panose="020B0004020202020204" pitchFamily="34" charset="0"/>
                      <a:ea typeface="Arial"/>
                      <a:cs typeface="Arial"/>
                      <a:sym typeface="Arial"/>
                    </a:rPr>
                    <a:t>Støj - grænseværdi for jernbaner  </a:t>
                  </a:r>
                </a:p>
                <a:p>
                  <a:pPr>
                    <a:lnSpc>
                      <a:spcPct val="90000"/>
                    </a:lnSpc>
                    <a:spcBef>
                      <a:spcPts val="450"/>
                    </a:spcBef>
                  </a:pPr>
                  <a:r>
                    <a:rPr lang="da-DK" dirty="0">
                      <a:latin typeface="Aptos" panose="020B0004020202020204" pitchFamily="34" charset="0"/>
                      <a:ea typeface="Arial"/>
                      <a:cs typeface="Arial"/>
                      <a:sym typeface="Arial"/>
                    </a:rPr>
                    <a:t>64 dB (</a:t>
                  </a:r>
                  <a:r>
                    <a:rPr lang="da-DK" dirty="0" err="1">
                      <a:latin typeface="Aptos" panose="020B0004020202020204" pitchFamily="34" charset="0"/>
                      <a:ea typeface="Arial"/>
                      <a:cs typeface="Arial"/>
                      <a:sym typeface="Arial"/>
                    </a:rPr>
                    <a:t>L</a:t>
                  </a:r>
                  <a:r>
                    <a:rPr lang="da-DK" baseline="-25000" dirty="0" err="1">
                      <a:latin typeface="Aptos" panose="020B0004020202020204" pitchFamily="34" charset="0"/>
                      <a:ea typeface="Arial"/>
                      <a:cs typeface="Arial"/>
                      <a:sym typeface="Arial"/>
                    </a:rPr>
                    <a:t>den</a:t>
                  </a:r>
                  <a:r>
                    <a:rPr lang="da-DK" dirty="0">
                      <a:latin typeface="Aptos" panose="020B0004020202020204" pitchFamily="34" charset="0"/>
                      <a:ea typeface="Arial"/>
                      <a:cs typeface="Arial"/>
                      <a:sym typeface="Arial"/>
                    </a:rPr>
                    <a:t>)</a:t>
                  </a:r>
                </a:p>
                <a:p>
                  <a:endParaRPr lang="da-DK" dirty="0">
                    <a:latin typeface="Aptos" panose="020B0004020202020204" pitchFamily="34" charset="0"/>
                  </a:endParaRPr>
                </a:p>
                <a:p>
                  <a:endParaRPr lang="da-DK" dirty="0">
                    <a:latin typeface="Aptos" panose="020B0004020202020204" pitchFamily="34" charset="0"/>
                  </a:endParaRPr>
                </a:p>
                <a:p>
                  <a:r>
                    <a:rPr lang="da-DK" dirty="0">
                      <a:latin typeface="Aptos" panose="020B0004020202020204" pitchFamily="34" charset="0"/>
                    </a:rPr>
                    <a:t>Støj fra </a:t>
                  </a:r>
                  <a:r>
                    <a:rPr lang="da-DK" dirty="0" err="1">
                      <a:latin typeface="Aptos" panose="020B0004020202020204" pitchFamily="34" charset="0"/>
                    </a:rPr>
                    <a:t>eksiterende</a:t>
                  </a:r>
                  <a:r>
                    <a:rPr lang="da-DK" dirty="0">
                      <a:latin typeface="Aptos" panose="020B0004020202020204" pitchFamily="34" charset="0"/>
                    </a:rPr>
                    <a:t> jernbaner er ikke omfattet af  Miljøbeskyttelsesloven</a:t>
                  </a:r>
                </a:p>
              </p:txBody>
            </p:sp>
          </p:grpSp>
          <p:sp>
            <p:nvSpPr>
              <p:cNvPr id="14" name="Tekstfelt 13">
                <a:extLst>
                  <a:ext uri="{FF2B5EF4-FFF2-40B4-BE49-F238E27FC236}">
                    <a16:creationId xmlns:a16="http://schemas.microsoft.com/office/drawing/2014/main" id="{4B2CC4B8-2EAC-070E-8C58-DA5068CCE1DF}"/>
                  </a:ext>
                </a:extLst>
              </p:cNvPr>
              <p:cNvSpPr txBox="1"/>
              <p:nvPr/>
            </p:nvSpPr>
            <p:spPr>
              <a:xfrm>
                <a:off x="4375938" y="908720"/>
                <a:ext cx="4516542" cy="3432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450"/>
                  </a:spcBef>
                </a:pPr>
                <a:r>
                  <a:rPr lang="da-DK" b="1" dirty="0">
                    <a:latin typeface="Aptos" panose="020B0004020202020204" pitchFamily="34" charset="0"/>
                    <a:ea typeface="Arial"/>
                    <a:cs typeface="Arial"/>
                    <a:sym typeface="Arial"/>
                  </a:rPr>
                  <a:t>Beregnede data Miljøstyrelsen (2022)</a:t>
                </a:r>
              </a:p>
            </p:txBody>
          </p:sp>
          <p:pic>
            <p:nvPicPr>
              <p:cNvPr id="16" name="Billede 15">
                <a:extLst>
                  <a:ext uri="{FF2B5EF4-FFF2-40B4-BE49-F238E27FC236}">
                    <a16:creationId xmlns:a16="http://schemas.microsoft.com/office/drawing/2014/main" id="{1E507D6E-8780-75E5-C338-17BF849DC852}"/>
                  </a:ext>
                </a:extLst>
              </p:cNvPr>
              <p:cNvPicPr/>
              <p:nvPr/>
            </p:nvPicPr>
            <p:blipFill rotWithShape="1">
              <a:blip r:embed="rId3"/>
              <a:srcRect l="87453" t="33542" r="4768" b="57723"/>
              <a:stretch>
                <a:fillRect/>
              </a:stretch>
            </p:blipFill>
            <p:spPr>
              <a:xfrm>
                <a:off x="4454835" y="1626892"/>
                <a:ext cx="1341302" cy="9380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2" name="Lige pilforbindelse 21">
                <a:extLst>
                  <a:ext uri="{FF2B5EF4-FFF2-40B4-BE49-F238E27FC236}">
                    <a16:creationId xmlns:a16="http://schemas.microsoft.com/office/drawing/2014/main" id="{CC8FF67E-EBB9-344E-FC3A-C75F5C2182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0112" y="1916832"/>
                <a:ext cx="786779" cy="1173058"/>
              </a:xfrm>
              <a:prstGeom prst="straightConnector1">
                <a:avLst/>
              </a:prstGeom>
              <a:ln w="41275">
                <a:solidFill>
                  <a:srgbClr val="FF5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Lige pilforbindelse 14">
              <a:extLst>
                <a:ext uri="{FF2B5EF4-FFF2-40B4-BE49-F238E27FC236}">
                  <a16:creationId xmlns:a16="http://schemas.microsoft.com/office/drawing/2014/main" id="{A81433A8-23F0-C850-0FCF-7DFCCD5C3E6E}"/>
                </a:ext>
              </a:extLst>
            </p:cNvPr>
            <p:cNvCxnSpPr>
              <a:cxnSpLocks/>
            </p:cNvCxnSpPr>
            <p:nvPr/>
          </p:nvCxnSpPr>
          <p:spPr>
            <a:xfrm>
              <a:off x="5580112" y="1916832"/>
              <a:ext cx="1156902" cy="481386"/>
            </a:xfrm>
            <a:prstGeom prst="straightConnector1">
              <a:avLst/>
            </a:prstGeom>
            <a:ln w="41275">
              <a:solidFill>
                <a:srgbClr val="FF5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kstfelt 5">
              <a:extLst>
                <a:ext uri="{FF2B5EF4-FFF2-40B4-BE49-F238E27FC236}">
                  <a16:creationId xmlns:a16="http://schemas.microsoft.com/office/drawing/2014/main" id="{69F0BA75-1FAE-519A-9099-18C42D8AD567}"/>
                </a:ext>
              </a:extLst>
            </p:cNvPr>
            <p:cNvSpPr txBox="1"/>
            <p:nvPr/>
          </p:nvSpPr>
          <p:spPr>
            <a:xfrm>
              <a:off x="-1717352" y="5657515"/>
              <a:ext cx="792088" cy="3432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450"/>
                </a:spcBef>
              </a:pPr>
              <a:r>
                <a:rPr lang="da-DK" b="1" dirty="0">
                  <a:latin typeface="Aptos" panose="020B0004020202020204" pitchFamily="34" charset="0"/>
                  <a:ea typeface="Arial"/>
                  <a:cs typeface="Arial"/>
                  <a:sym typeface="Arial"/>
                </a:rPr>
                <a:t>BUPL</a:t>
              </a:r>
            </a:p>
          </p:txBody>
        </p:sp>
      </p:grpSp>
      <p:sp>
        <p:nvSpPr>
          <p:cNvPr id="25" name="Tekstfelt 24">
            <a:extLst>
              <a:ext uri="{FF2B5EF4-FFF2-40B4-BE49-F238E27FC236}">
                <a16:creationId xmlns:a16="http://schemas.microsoft.com/office/drawing/2014/main" id="{FF9CB089-65BE-DFED-F5D7-7B51D9F5008A}"/>
              </a:ext>
            </a:extLst>
          </p:cNvPr>
          <p:cNvSpPr txBox="1"/>
          <p:nvPr/>
        </p:nvSpPr>
        <p:spPr>
          <a:xfrm>
            <a:off x="197756" y="3641451"/>
            <a:ext cx="3706031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a-DK" sz="1400" dirty="0"/>
              <a:t>Miljøstyrelsen:</a:t>
            </a:r>
          </a:p>
          <a:p>
            <a:r>
              <a:rPr lang="da-DK" sz="1400" i="1" dirty="0"/>
              <a:t>Støj er sundhedsskadelig og kan føre til hjerte-kar-sygdomme, stress, søvnforstyrrelser og høreskader, især ved vedvarende niveauer over 53-55 dB.</a:t>
            </a:r>
            <a:r>
              <a:rPr lang="da-DK" altLang="da-DK" sz="1400" i="1" dirty="0">
                <a:latin typeface="Google Sans"/>
              </a:rPr>
              <a:t> Længerevarende udsættelse for trafikstøj eller høje lyde (&gt;85 dB) øger risikoen for alvorlige helbredsproblemer som forhøjet blodtryk og blodpropper.  </a:t>
            </a:r>
            <a:endParaRPr lang="da-DK" sz="1400" i="1" dirty="0"/>
          </a:p>
        </p:txBody>
      </p:sp>
    </p:spTree>
    <p:extLst>
      <p:ext uri="{BB962C8B-B14F-4D97-AF65-F5344CB8AC3E}">
        <p14:creationId xmlns:p14="http://schemas.microsoft.com/office/powerpoint/2010/main" val="1885596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6;p2">
            <a:extLst>
              <a:ext uri="{FF2B5EF4-FFF2-40B4-BE49-F238E27FC236}">
                <a16:creationId xmlns:a16="http://schemas.microsoft.com/office/drawing/2014/main" id="{31A39B8F-EF92-1DA1-6181-4F401518EF95}"/>
              </a:ext>
            </a:extLst>
          </p:cNvPr>
          <p:cNvSpPr txBox="1"/>
          <p:nvPr/>
        </p:nvSpPr>
        <p:spPr>
          <a:xfrm>
            <a:off x="899592" y="505966"/>
            <a:ext cx="7811237" cy="52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da-DK" sz="3100" b="1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Egne støjmålinger fra </a:t>
            </a:r>
            <a:r>
              <a:rPr lang="da-DK" sz="3100" b="1" dirty="0">
                <a:latin typeface="Aptos" panose="020B0004020202020204" pitchFamily="34" charset="0"/>
              </a:rPr>
              <a:t>sporskifterne ved Åmarken station</a:t>
            </a:r>
            <a:endParaRPr sz="3100" b="1" dirty="0">
              <a:solidFill>
                <a:schemeClr val="lt1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647ED8A9-ED2C-D124-3DA3-378F6BC12CCF}"/>
              </a:ext>
            </a:extLst>
          </p:cNvPr>
          <p:cNvGrpSpPr/>
          <p:nvPr/>
        </p:nvGrpSpPr>
        <p:grpSpPr>
          <a:xfrm>
            <a:off x="251520" y="1562584"/>
            <a:ext cx="8280920" cy="3173285"/>
            <a:chOff x="179512" y="1599012"/>
            <a:chExt cx="8280920" cy="3173285"/>
          </a:xfrm>
        </p:grpSpPr>
        <p:pic>
          <p:nvPicPr>
            <p:cNvPr id="105" name="Google Shape;105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9512" y="1599012"/>
              <a:ext cx="8280920" cy="3173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" name="Google Shape;107;p7"/>
            <p:cNvSpPr txBox="1"/>
            <p:nvPr/>
          </p:nvSpPr>
          <p:spPr>
            <a:xfrm>
              <a:off x="7615555" y="3099361"/>
              <a:ext cx="844876" cy="392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da-DK" sz="21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64dB</a:t>
              </a:r>
              <a:endParaRPr sz="1350" dirty="0"/>
            </a:p>
          </p:txBody>
        </p:sp>
        <p:sp>
          <p:nvSpPr>
            <p:cNvPr id="108" name="Google Shape;108;p7"/>
            <p:cNvSpPr txBox="1"/>
            <p:nvPr/>
          </p:nvSpPr>
          <p:spPr>
            <a:xfrm>
              <a:off x="7615554" y="2281128"/>
              <a:ext cx="844877" cy="392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da-DK" sz="21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85dB</a:t>
              </a:r>
              <a:endParaRPr sz="1350" dirty="0"/>
            </a:p>
          </p:txBody>
        </p:sp>
      </p:grpSp>
      <p:sp>
        <p:nvSpPr>
          <p:cNvPr id="116" name="Google Shape;116;p8"/>
          <p:cNvSpPr txBox="1"/>
          <p:nvPr/>
        </p:nvSpPr>
        <p:spPr>
          <a:xfrm>
            <a:off x="183393" y="4799093"/>
            <a:ext cx="8849642" cy="730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da-DK" sz="1000" dirty="0">
                <a:latin typeface="Arial"/>
                <a:ea typeface="Arial"/>
                <a:cs typeface="Arial"/>
                <a:sym typeface="Arial"/>
              </a:rPr>
              <a:t>Kilde: </a:t>
            </a:r>
            <a:r>
              <a:rPr lang="da-DK" sz="1000" i="1" dirty="0">
                <a:latin typeface="Tahoma"/>
                <a:ea typeface="Tahoma"/>
                <a:cs typeface="Tahoma"/>
                <a:sym typeface="Tahoma"/>
              </a:rPr>
              <a:t>Teknisk notat: Måling og vurdering af togstøj ved to veje i Hvidovre Kommune af Force Technology.</a:t>
            </a:r>
          </a:p>
          <a:p>
            <a:endParaRPr lang="da-DK" sz="1000" i="1" dirty="0">
              <a:latin typeface="Tahoma"/>
              <a:ea typeface="Tahoma"/>
              <a:cs typeface="Tahoma"/>
              <a:sym typeface="Tahoma"/>
            </a:endParaRPr>
          </a:p>
          <a:p>
            <a:endParaRPr lang="da-DK" sz="1000" dirty="0">
              <a:latin typeface="Tahoma"/>
              <a:ea typeface="Tahoma"/>
              <a:cs typeface="Tahoma"/>
              <a:sym typeface="Tahoma"/>
            </a:endParaRPr>
          </a:p>
          <a:p>
            <a:r>
              <a:rPr lang="da-DK" sz="1300" dirty="0">
                <a:latin typeface="Tahoma"/>
                <a:ea typeface="Tahoma"/>
                <a:cs typeface="Tahoma"/>
                <a:sym typeface="Tahoma"/>
              </a:rPr>
              <a:t>Projektet finansieret af Hvidovre Kommune på foranledning af Støjudvalget</a:t>
            </a:r>
            <a:endParaRPr sz="13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06;p7">
            <a:extLst>
              <a:ext uri="{FF2B5EF4-FFF2-40B4-BE49-F238E27FC236}">
                <a16:creationId xmlns:a16="http://schemas.microsoft.com/office/drawing/2014/main" id="{400264D2-90B6-2A56-0390-E34D1EB60028}"/>
              </a:ext>
            </a:extLst>
          </p:cNvPr>
          <p:cNvSpPr/>
          <p:nvPr/>
        </p:nvSpPr>
        <p:spPr>
          <a:xfrm rot="944291">
            <a:off x="3659812" y="1549859"/>
            <a:ext cx="1747918" cy="43444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da-DK" sz="135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LCpeak</a:t>
            </a:r>
            <a:r>
              <a:rPr lang="da-DK"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95,5 dB</a:t>
            </a:r>
            <a:r>
              <a:rPr lang="da-DK" sz="9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(C)</a:t>
            </a:r>
            <a:endParaRPr sz="135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ogstation i baghaven">
            <a:extLst>
              <a:ext uri="{FF2B5EF4-FFF2-40B4-BE49-F238E27FC236}">
                <a16:creationId xmlns:a16="http://schemas.microsoft.com/office/drawing/2014/main" id="{B68ECB69-0FD4-F258-63E8-7E25260EA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779"/>
            <a:ext cx="9143999" cy="5897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46;p2">
            <a:extLst>
              <a:ext uri="{FF2B5EF4-FFF2-40B4-BE49-F238E27FC236}">
                <a16:creationId xmlns:a16="http://schemas.microsoft.com/office/drawing/2014/main" id="{69DB04DF-2B9B-8600-15DA-00E7793ABAEB}"/>
              </a:ext>
            </a:extLst>
          </p:cNvPr>
          <p:cNvSpPr txBox="1"/>
          <p:nvPr/>
        </p:nvSpPr>
        <p:spPr>
          <a:xfrm>
            <a:off x="2139593" y="188642"/>
            <a:ext cx="3302204" cy="52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da-DK" sz="3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Støj fra S-toget</a:t>
            </a:r>
            <a:endParaRPr sz="36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9DA83C57-5748-388D-5E45-F9C02F56124D}"/>
              </a:ext>
            </a:extLst>
          </p:cNvPr>
          <p:cNvSpPr txBox="1"/>
          <p:nvPr/>
        </p:nvSpPr>
        <p:spPr>
          <a:xfrm>
            <a:off x="277781" y="105747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200" dirty="0"/>
              <a:t>Hvor er vi nu?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0B43A908-0FA8-7C50-D3ED-1A881C9496D6}"/>
              </a:ext>
            </a:extLst>
          </p:cNvPr>
          <p:cNvSpPr txBox="1"/>
          <p:nvPr/>
        </p:nvSpPr>
        <p:spPr>
          <a:xfrm>
            <a:off x="277781" y="1988840"/>
            <a:ext cx="8864902" cy="3455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Hvidovre Kommune besluttede i 2025 selv at opføre og bekoste en støjafskærmning i området og afsatte </a:t>
            </a:r>
            <a:r>
              <a:rPr lang="da-DK" sz="2000" u="sng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 mio. kr</a:t>
            </a:r>
            <a:r>
              <a:rPr lang="da-DK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dertil i budgettet (</a:t>
            </a:r>
            <a:r>
              <a:rPr lang="da-DK" sz="2000" dirty="0">
                <a:latin typeface="Aptos" panose="020B0004020202020204" pitchFamily="34" charset="0"/>
              </a:rPr>
              <a:t>dækker også 2026 – 2028</a:t>
            </a:r>
            <a:r>
              <a:rPr lang="da-DK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da-DK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sz="20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Hvidovre Kommune har ansøgt Banedanmark om </a:t>
            </a:r>
            <a:r>
              <a:rPr lang="da-DK" sz="2000" u="sng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tilladelse</a:t>
            </a:r>
            <a:r>
              <a:rPr lang="da-DK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til at opstille Banedanmarks standardstøjskærm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sz="20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Banedanmark har udbedt sig </a:t>
            </a:r>
            <a:r>
              <a:rPr lang="da-DK" sz="2000" u="sng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yderligere dokumentation</a:t>
            </a:r>
            <a:r>
              <a:rPr lang="da-DK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for støjen, inden de kan beslutte, om de vil give Hvidovre tilladelse til opsætning af støjskærme</a:t>
            </a:r>
          </a:p>
        </p:txBody>
      </p:sp>
    </p:spTree>
    <p:extLst>
      <p:ext uri="{BB962C8B-B14F-4D97-AF65-F5344CB8AC3E}">
        <p14:creationId xmlns:p14="http://schemas.microsoft.com/office/powerpoint/2010/main" val="371013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e 8">
            <a:extLst>
              <a:ext uri="{FF2B5EF4-FFF2-40B4-BE49-F238E27FC236}">
                <a16:creationId xmlns:a16="http://schemas.microsoft.com/office/drawing/2014/main" id="{4FDAAC6D-2D83-AD60-03E6-1EA5FAADF06B}"/>
              </a:ext>
            </a:extLst>
          </p:cNvPr>
          <p:cNvGrpSpPr/>
          <p:nvPr/>
        </p:nvGrpSpPr>
        <p:grpSpPr>
          <a:xfrm>
            <a:off x="4732040" y="116632"/>
            <a:ext cx="4304456" cy="6078356"/>
            <a:chOff x="4781421" y="214593"/>
            <a:chExt cx="4304456" cy="6078356"/>
          </a:xfrm>
        </p:grpSpPr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13E92C82-89D5-2E54-5112-7EF0D6B92E28}"/>
                </a:ext>
              </a:extLst>
            </p:cNvPr>
            <p:cNvGrpSpPr/>
            <p:nvPr/>
          </p:nvGrpSpPr>
          <p:grpSpPr>
            <a:xfrm>
              <a:off x="5156962" y="214593"/>
              <a:ext cx="3520112" cy="3003450"/>
              <a:chOff x="5141667" y="195961"/>
              <a:chExt cx="3520112" cy="3003450"/>
            </a:xfrm>
          </p:grpSpPr>
          <p:pic>
            <p:nvPicPr>
              <p:cNvPr id="10" name="Billede 9">
                <a:extLst>
                  <a:ext uri="{FF2B5EF4-FFF2-40B4-BE49-F238E27FC236}">
                    <a16:creationId xmlns:a16="http://schemas.microsoft.com/office/drawing/2014/main" id="{6FC0D98A-C7CE-5F37-6E9A-90CF6EC072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170674" y="1044753"/>
                <a:ext cx="2928754" cy="2154658"/>
              </a:xfrm>
              <a:prstGeom prst="rect">
                <a:avLst/>
              </a:prstGeom>
            </p:spPr>
          </p:pic>
          <p:sp>
            <p:nvSpPr>
              <p:cNvPr id="14" name="Tekstfelt 13">
                <a:extLst>
                  <a:ext uri="{FF2B5EF4-FFF2-40B4-BE49-F238E27FC236}">
                    <a16:creationId xmlns:a16="http://schemas.microsoft.com/office/drawing/2014/main" id="{54DDB66E-507A-41C8-11B4-938B760D3C09}"/>
                  </a:ext>
                </a:extLst>
              </p:cNvPr>
              <p:cNvSpPr txBox="1"/>
              <p:nvPr/>
            </p:nvSpPr>
            <p:spPr>
              <a:xfrm>
                <a:off x="5141667" y="195961"/>
                <a:ext cx="3520112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a-DK" b="1" u="sng" dirty="0">
                    <a:latin typeface="Aptos" panose="020B0004020202020204" pitchFamily="34" charset="0"/>
                  </a:rPr>
                  <a:t>SPOR 1</a:t>
                </a:r>
              </a:p>
              <a:p>
                <a:r>
                  <a:rPr lang="da-DK" sz="1600" dirty="0">
                    <a:latin typeface="Aptos" panose="020B0004020202020204" pitchFamily="34" charset="0"/>
                  </a:rPr>
                  <a:t>Statslig forundersøgelse i 2022: Stormflodssikring af hovedstaden</a:t>
                </a:r>
              </a:p>
            </p:txBody>
          </p: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26657FC8-CCE9-274D-37E1-48069DBEE020}"/>
                </a:ext>
              </a:extLst>
            </p:cNvPr>
            <p:cNvGrpSpPr/>
            <p:nvPr/>
          </p:nvGrpSpPr>
          <p:grpSpPr>
            <a:xfrm>
              <a:off x="4781421" y="3387197"/>
              <a:ext cx="4304456" cy="2905752"/>
              <a:chOff x="4756419" y="3623409"/>
              <a:chExt cx="4304456" cy="2905752"/>
            </a:xfrm>
          </p:grpSpPr>
          <p:sp>
            <p:nvSpPr>
              <p:cNvPr id="18" name="Tekstfelt 17">
                <a:extLst>
                  <a:ext uri="{FF2B5EF4-FFF2-40B4-BE49-F238E27FC236}">
                    <a16:creationId xmlns:a16="http://schemas.microsoft.com/office/drawing/2014/main" id="{96D4CA4C-5DF3-F70A-4503-7ECB617E582B}"/>
                  </a:ext>
                </a:extLst>
              </p:cNvPr>
              <p:cNvSpPr txBox="1"/>
              <p:nvPr/>
            </p:nvSpPr>
            <p:spPr>
              <a:xfrm>
                <a:off x="5102846" y="3623409"/>
                <a:ext cx="395802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a-DK" dirty="0" err="1">
                    <a:latin typeface="Aptos" panose="020B0004020202020204" pitchFamily="34" charset="0"/>
                  </a:rPr>
                  <a:t>Fælles-kommunalt</a:t>
                </a:r>
                <a:r>
                  <a:rPr lang="da-DK" dirty="0">
                    <a:latin typeface="Aptos" panose="020B0004020202020204" pitchFamily="34" charset="0"/>
                  </a:rPr>
                  <a:t> samarbejde med </a:t>
                </a:r>
                <a:r>
                  <a:rPr lang="da-DK" dirty="0" err="1">
                    <a:latin typeface="Aptos" panose="020B0004020202020204" pitchFamily="34" charset="0"/>
                  </a:rPr>
                  <a:t>portløsning</a:t>
                </a:r>
                <a:r>
                  <a:rPr lang="da-DK" dirty="0">
                    <a:latin typeface="Aptos" panose="020B0004020202020204" pitchFamily="34" charset="0"/>
                  </a:rPr>
                  <a:t> ved Kalveboderne</a:t>
                </a:r>
              </a:p>
            </p:txBody>
          </p:sp>
          <p:grpSp>
            <p:nvGrpSpPr>
              <p:cNvPr id="34" name="Gruppe 33">
                <a:extLst>
                  <a:ext uri="{FF2B5EF4-FFF2-40B4-BE49-F238E27FC236}">
                    <a16:creationId xmlns:a16="http://schemas.microsoft.com/office/drawing/2014/main" id="{360C1F3B-C99B-7C00-E2B1-68D3BA9B5A19}"/>
                  </a:ext>
                </a:extLst>
              </p:cNvPr>
              <p:cNvGrpSpPr/>
              <p:nvPr/>
            </p:nvGrpSpPr>
            <p:grpSpPr>
              <a:xfrm>
                <a:off x="4756419" y="4365104"/>
                <a:ext cx="4231225" cy="2164057"/>
                <a:chOff x="4756419" y="4365104"/>
                <a:chExt cx="4231225" cy="2164057"/>
              </a:xfrm>
            </p:grpSpPr>
            <p:pic>
              <p:nvPicPr>
                <p:cNvPr id="6" name="Billede 5">
                  <a:extLst>
                    <a:ext uri="{FF2B5EF4-FFF2-40B4-BE49-F238E27FC236}">
                      <a16:creationId xmlns:a16="http://schemas.microsoft.com/office/drawing/2014/main" id="{A06D80F3-3E55-72CF-8461-49D6B853DF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770061" y="4365104"/>
                  <a:ext cx="4217583" cy="2160240"/>
                </a:xfrm>
                <a:prstGeom prst="rect">
                  <a:avLst/>
                </a:prstGeom>
              </p:spPr>
            </p:pic>
            <p:pic>
              <p:nvPicPr>
                <p:cNvPr id="30" name="Billede 29">
                  <a:extLst>
                    <a:ext uri="{FF2B5EF4-FFF2-40B4-BE49-F238E27FC236}">
                      <a16:creationId xmlns:a16="http://schemas.microsoft.com/office/drawing/2014/main" id="{7012946D-5B6A-9E1D-4B01-EE89A8F09D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756419" y="4365104"/>
                  <a:ext cx="4217583" cy="2164057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" name="Gruppe 1">
            <a:extLst>
              <a:ext uri="{FF2B5EF4-FFF2-40B4-BE49-F238E27FC236}">
                <a16:creationId xmlns:a16="http://schemas.microsoft.com/office/drawing/2014/main" id="{5AE3918F-2C35-AB8C-47BB-DB8B2FAB3A63}"/>
              </a:ext>
            </a:extLst>
          </p:cNvPr>
          <p:cNvGrpSpPr/>
          <p:nvPr/>
        </p:nvGrpSpPr>
        <p:grpSpPr>
          <a:xfrm>
            <a:off x="107504" y="224792"/>
            <a:ext cx="4343168" cy="2331309"/>
            <a:chOff x="107504" y="224790"/>
            <a:chExt cx="4343168" cy="2331309"/>
          </a:xfrm>
        </p:grpSpPr>
        <p:pic>
          <p:nvPicPr>
            <p:cNvPr id="4" name="Billede 3">
              <a:extLst>
                <a:ext uri="{FF2B5EF4-FFF2-40B4-BE49-F238E27FC236}">
                  <a16:creationId xmlns:a16="http://schemas.microsoft.com/office/drawing/2014/main" id="{E2879986-ACEA-805F-DB5E-BD96B54D1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" b="10450"/>
            <a:stretch>
              <a:fillRect/>
            </a:stretch>
          </p:blipFill>
          <p:spPr>
            <a:xfrm>
              <a:off x="132416" y="224790"/>
              <a:ext cx="4318256" cy="1883062"/>
            </a:xfrm>
            <a:prstGeom prst="rect">
              <a:avLst/>
            </a:prstGeom>
          </p:spPr>
        </p:pic>
        <p:sp>
          <p:nvSpPr>
            <p:cNvPr id="37" name="Tekstfelt 36">
              <a:extLst>
                <a:ext uri="{FF2B5EF4-FFF2-40B4-BE49-F238E27FC236}">
                  <a16:creationId xmlns:a16="http://schemas.microsoft.com/office/drawing/2014/main" id="{CA5472A6-277F-FFC9-B0F2-07390DC8E36C}"/>
                </a:ext>
              </a:extLst>
            </p:cNvPr>
            <p:cNvSpPr txBox="1"/>
            <p:nvPr/>
          </p:nvSpPr>
          <p:spPr>
            <a:xfrm>
              <a:off x="107504" y="2186767"/>
              <a:ext cx="424712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dirty="0"/>
                <a:t>Borgermøde nov. 2024 /oplæg på gf. 2025</a:t>
              </a:r>
            </a:p>
          </p:txBody>
        </p:sp>
      </p:grpSp>
      <p:grpSp>
        <p:nvGrpSpPr>
          <p:cNvPr id="3" name="Gruppe 2">
            <a:extLst>
              <a:ext uri="{FF2B5EF4-FFF2-40B4-BE49-F238E27FC236}">
                <a16:creationId xmlns:a16="http://schemas.microsoft.com/office/drawing/2014/main" id="{62C2ED88-9B4D-8F6C-9F6A-F47F7ECFF42A}"/>
              </a:ext>
            </a:extLst>
          </p:cNvPr>
          <p:cNvGrpSpPr/>
          <p:nvPr/>
        </p:nvGrpSpPr>
        <p:grpSpPr>
          <a:xfrm>
            <a:off x="83489" y="2705305"/>
            <a:ext cx="4572000" cy="3658776"/>
            <a:chOff x="111763" y="2852936"/>
            <a:chExt cx="4572000" cy="3658776"/>
          </a:xfrm>
        </p:grpSpPr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6F86F5AC-8992-C27B-9A98-65B06DF13B6D}"/>
                </a:ext>
              </a:extLst>
            </p:cNvPr>
            <p:cNvGrpSpPr/>
            <p:nvPr/>
          </p:nvGrpSpPr>
          <p:grpSpPr>
            <a:xfrm>
              <a:off x="175870" y="3301183"/>
              <a:ext cx="4217191" cy="3210529"/>
              <a:chOff x="233481" y="3422681"/>
              <a:chExt cx="4063872" cy="3210529"/>
            </a:xfrm>
          </p:grpSpPr>
          <p:grpSp>
            <p:nvGrpSpPr>
              <p:cNvPr id="33" name="Gruppe 32">
                <a:extLst>
                  <a:ext uri="{FF2B5EF4-FFF2-40B4-BE49-F238E27FC236}">
                    <a16:creationId xmlns:a16="http://schemas.microsoft.com/office/drawing/2014/main" id="{3EC7BE7F-A68E-DBED-7C68-E1CDD63B52AC}"/>
                  </a:ext>
                </a:extLst>
              </p:cNvPr>
              <p:cNvGrpSpPr/>
              <p:nvPr/>
            </p:nvGrpSpPr>
            <p:grpSpPr>
              <a:xfrm>
                <a:off x="233481" y="3785694"/>
                <a:ext cx="4050347" cy="2847516"/>
                <a:chOff x="233481" y="3785694"/>
                <a:chExt cx="4050347" cy="2847516"/>
              </a:xfrm>
            </p:grpSpPr>
            <p:pic>
              <p:nvPicPr>
                <p:cNvPr id="8" name="Billede 7">
                  <a:extLst>
                    <a:ext uri="{FF2B5EF4-FFF2-40B4-BE49-F238E27FC236}">
                      <a16:creationId xmlns:a16="http://schemas.microsoft.com/office/drawing/2014/main" id="{0226525C-BF23-388D-D302-C30B1C7996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9262" y="3839746"/>
                  <a:ext cx="3984566" cy="2793464"/>
                </a:xfrm>
                <a:prstGeom prst="rect">
                  <a:avLst/>
                </a:prstGeom>
              </p:spPr>
            </p:pic>
            <p:sp>
              <p:nvSpPr>
                <p:cNvPr id="28" name="Tekstfelt 27">
                  <a:extLst>
                    <a:ext uri="{FF2B5EF4-FFF2-40B4-BE49-F238E27FC236}">
                      <a16:creationId xmlns:a16="http://schemas.microsoft.com/office/drawing/2014/main" id="{A6443B56-7A1A-3074-FB90-FE119C2591D1}"/>
                    </a:ext>
                  </a:extLst>
                </p:cNvPr>
                <p:cNvSpPr txBox="1"/>
                <p:nvPr/>
              </p:nvSpPr>
              <p:spPr>
                <a:xfrm>
                  <a:off x="233481" y="3785694"/>
                  <a:ext cx="313339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da-DK" dirty="0">
                      <a:solidFill>
                        <a:schemeClr val="bg1"/>
                      </a:solidFill>
                    </a:rPr>
                    <a:t>Hændelse: 1,9 – 2,2 meter</a:t>
                  </a:r>
                </a:p>
              </p:txBody>
            </p:sp>
          </p:grpSp>
          <p:sp>
            <p:nvSpPr>
              <p:cNvPr id="32" name="Tekstfelt 31">
                <a:extLst>
                  <a:ext uri="{FF2B5EF4-FFF2-40B4-BE49-F238E27FC236}">
                    <a16:creationId xmlns:a16="http://schemas.microsoft.com/office/drawing/2014/main" id="{C3E66A94-B55E-8C27-E706-2D8CB93E9F79}"/>
                  </a:ext>
                </a:extLst>
              </p:cNvPr>
              <p:cNvSpPr txBox="1"/>
              <p:nvPr/>
            </p:nvSpPr>
            <p:spPr>
              <a:xfrm>
                <a:off x="241460" y="3422681"/>
                <a:ext cx="4055893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da-DK" sz="1600" u="sng" dirty="0">
                    <a:latin typeface="Aptos" panose="020B0004020202020204" pitchFamily="34" charset="0"/>
                  </a:rPr>
                  <a:t>Kommunalt</a:t>
                </a:r>
                <a:r>
                  <a:rPr lang="da-DK" sz="1600" dirty="0">
                    <a:latin typeface="Aptos" panose="020B0004020202020204" pitchFamily="34" charset="0"/>
                  </a:rPr>
                  <a:t> beredskab ved stormflod indtil sluseporten er etableret</a:t>
                </a:r>
              </a:p>
            </p:txBody>
          </p:sp>
        </p:grpSp>
        <p:sp>
          <p:nvSpPr>
            <p:cNvPr id="5" name="Tekstfelt 4">
              <a:extLst>
                <a:ext uri="{FF2B5EF4-FFF2-40B4-BE49-F238E27FC236}">
                  <a16:creationId xmlns:a16="http://schemas.microsoft.com/office/drawing/2014/main" id="{930B8DCD-C62D-AFD6-5118-6B20F73E1BE8}"/>
                </a:ext>
              </a:extLst>
            </p:cNvPr>
            <p:cNvSpPr txBox="1"/>
            <p:nvPr/>
          </p:nvSpPr>
          <p:spPr>
            <a:xfrm>
              <a:off x="111763" y="2852936"/>
              <a:ext cx="4572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b="1" u="sng" dirty="0">
                  <a:latin typeface="Aptos" panose="020B0004020202020204" pitchFamily="34" charset="0"/>
                </a:rPr>
                <a:t>SPOR 2</a:t>
              </a:r>
            </a:p>
          </p:txBody>
        </p:sp>
      </p:grpSp>
      <p:sp>
        <p:nvSpPr>
          <p:cNvPr id="11" name="Tekstfelt 10">
            <a:extLst>
              <a:ext uri="{FF2B5EF4-FFF2-40B4-BE49-F238E27FC236}">
                <a16:creationId xmlns:a16="http://schemas.microsoft.com/office/drawing/2014/main" id="{D0B58057-6A91-39C3-9112-9C56AB8E3579}"/>
              </a:ext>
            </a:extLst>
          </p:cNvPr>
          <p:cNvSpPr txBox="1"/>
          <p:nvPr/>
        </p:nvSpPr>
        <p:spPr>
          <a:xfrm rot="19987188">
            <a:off x="422939" y="2844216"/>
            <a:ext cx="8237437" cy="12003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da-DK" sz="3600" b="1" i="0" dirty="0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Regeringen vil bruge knap 15 milliarder kroner på kystbeskyttelse ???</a:t>
            </a:r>
            <a:endParaRPr lang="da-DK" sz="3600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48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273522D-5648-4546-A8FA-B0D32E8F1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28" y="3645026"/>
            <a:ext cx="7668344" cy="248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BA5417C9-5806-D7D0-54D2-A517D76B0748}"/>
              </a:ext>
            </a:extLst>
          </p:cNvPr>
          <p:cNvSpPr txBox="1"/>
          <p:nvPr/>
        </p:nvSpPr>
        <p:spPr>
          <a:xfrm>
            <a:off x="755018" y="908722"/>
            <a:ext cx="7993446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ptos" panose="020B0004020202020204" pitchFamily="34" charset="0"/>
                <a:cs typeface="Calibri" panose="020F0502020204030204" pitchFamily="34" charset="0"/>
              </a:rPr>
              <a:t>Havneudvalget blev nedlukket i 2024, med mange forslag til udviklingen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ptos" panose="020B0004020202020204" pitchFamily="34" charset="0"/>
                <a:cs typeface="Calibri" panose="020F0502020204030204" pitchFamily="34" charset="0"/>
              </a:rPr>
              <a:t>På det yderste byggefelt vil man gerne have et Quark center og spisested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ptos" panose="020B0004020202020204" pitchFamily="34" charset="0"/>
                <a:cs typeface="Calibri" panose="020F0502020204030204" pitchFamily="34" charset="0"/>
              </a:rPr>
              <a:t>I 2026/27 skal der bygges nyt på roklubbens gamle byggefelt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b="1" dirty="0">
                <a:latin typeface="Aptos" panose="020B0004020202020204" pitchFamily="34" charset="0"/>
                <a:cs typeface="Calibri" panose="020F0502020204030204" pitchFamily="34" charset="0"/>
              </a:rPr>
              <a:t>Workshop 17/3 omkring udviklingen. Strandøre deltog</a:t>
            </a:r>
            <a:endParaRPr lang="da-DK" dirty="0"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46;p2">
            <a:extLst>
              <a:ext uri="{FF2B5EF4-FFF2-40B4-BE49-F238E27FC236}">
                <a16:creationId xmlns:a16="http://schemas.microsoft.com/office/drawing/2014/main" id="{14A0113A-D09A-797A-3DC0-5C70640F93C7}"/>
              </a:ext>
            </a:extLst>
          </p:cNvPr>
          <p:cNvSpPr txBox="1"/>
          <p:nvPr/>
        </p:nvSpPr>
        <p:spPr>
          <a:xfrm>
            <a:off x="2139593" y="188642"/>
            <a:ext cx="3302204" cy="52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da-DK" sz="3100" b="1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Hvidovre havn</a:t>
            </a:r>
            <a:endParaRPr sz="3100" b="1" dirty="0">
              <a:solidFill>
                <a:schemeClr val="lt1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0624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Lugtfjerner Test 2023 → Find de bedste lugtfjernere på markedet">
            <a:extLst>
              <a:ext uri="{FF2B5EF4-FFF2-40B4-BE49-F238E27FC236}">
                <a16:creationId xmlns:a16="http://schemas.microsoft.com/office/drawing/2014/main" id="{2E1641C2-2544-4C80-8A7B-681594F54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9" y="1844826"/>
            <a:ext cx="4393640" cy="295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AC1E0644-B9D0-4E56-A1E5-147D28E382DE}"/>
              </a:ext>
            </a:extLst>
          </p:cNvPr>
          <p:cNvSpPr txBox="1"/>
          <p:nvPr/>
        </p:nvSpPr>
        <p:spPr>
          <a:xfrm>
            <a:off x="1220349" y="188640"/>
            <a:ext cx="6587865" cy="6283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 err="1"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Lugtgener</a:t>
            </a:r>
            <a:r>
              <a:rPr lang="en-US" sz="3100" b="1" dirty="0"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100" b="1" dirty="0" err="1"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fra</a:t>
            </a:r>
            <a:r>
              <a:rPr lang="en-US" sz="3100" b="1" dirty="0"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100" b="1" dirty="0" err="1"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rensningsanlæg</a:t>
            </a:r>
            <a:endParaRPr lang="en-US" sz="3100" b="1" dirty="0">
              <a:latin typeface="Aptos" panose="020B00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FCD11958-F2AD-4EF7-B499-E916A4278E37}"/>
              </a:ext>
            </a:extLst>
          </p:cNvPr>
          <p:cNvSpPr txBox="1"/>
          <p:nvPr/>
        </p:nvSpPr>
        <p:spPr>
          <a:xfrm>
            <a:off x="4632937" y="1700810"/>
            <a:ext cx="453650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600" dirty="0">
                <a:latin typeface="Roboto"/>
              </a:rPr>
              <a:t>Stadig jævnlige lugtgener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a-DK" sz="1600" dirty="0">
              <a:latin typeface="Roboto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600" dirty="0">
                <a:latin typeface="Roboto"/>
              </a:rPr>
              <a:t>Samarbejde mellem kommune og Strandøre siden 2023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a-DK" sz="1600" dirty="0">
              <a:latin typeface="Roboto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600" dirty="0">
                <a:latin typeface="Roboto"/>
              </a:rPr>
              <a:t>FORCE Technologies analyse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a-DK" sz="1600" dirty="0">
              <a:latin typeface="Roboto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600" dirty="0">
                <a:latin typeface="Roboto"/>
              </a:rPr>
              <a:t>Kilden fundet ved indløbet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a-DK" sz="1600" dirty="0">
              <a:latin typeface="Roboto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600" dirty="0">
                <a:latin typeface="Roboto"/>
              </a:rPr>
              <a:t>Alle hændelser anmeldes til Kbh. Kommune og Miljøstyrelsen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a-DK" sz="1600" dirty="0">
              <a:latin typeface="Roboto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600" dirty="0">
                <a:latin typeface="Roboto"/>
              </a:rPr>
              <a:t>Forventer nye krav i miljøtilladelsen til BIOFOS </a:t>
            </a:r>
          </a:p>
        </p:txBody>
      </p:sp>
    </p:spTree>
    <p:extLst>
      <p:ext uri="{BB962C8B-B14F-4D97-AF65-F5344CB8AC3E}">
        <p14:creationId xmlns:p14="http://schemas.microsoft.com/office/powerpoint/2010/main" val="392182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1FC9E757-0679-4945-88E2-EC4D10375184}"/>
              </a:ext>
            </a:extLst>
          </p:cNvPr>
          <p:cNvSpPr txBox="1"/>
          <p:nvPr/>
        </p:nvSpPr>
        <p:spPr>
          <a:xfrm>
            <a:off x="2699792" y="-271770"/>
            <a:ext cx="4578858" cy="1324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a-DK" sz="3600" b="1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Det Grønne Råd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8A0B106-E11B-4D1C-BF35-9631D84A4B53}"/>
              </a:ext>
            </a:extLst>
          </p:cNvPr>
          <p:cNvSpPr txBox="1"/>
          <p:nvPr/>
        </p:nvSpPr>
        <p:spPr>
          <a:xfrm>
            <a:off x="4126413" y="939262"/>
            <a:ext cx="4766069" cy="46499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da-D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da-D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Dialogforum mellem interessegrupper  og Klima-, Miljø- og Teknikudvalget og By- og Planudvalget samt administrationerne.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da-D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  <a:p>
            <a:pPr marL="57150" indent="-28575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a-DK" dirty="0">
                <a:ea typeface="Calibri" panose="020F0502020204030204" pitchFamily="34" charset="0"/>
                <a:cs typeface="Calibri" panose="020F0502020204030204" pitchFamily="34" charset="0"/>
              </a:rPr>
              <a:t>Orientering til og fra Forvaltningerne om aktuelle sager indenfor</a:t>
            </a:r>
            <a:endParaRPr lang="da-D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da-D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da-D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Klimatilpasning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da-D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Biodiversitet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da-D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Naturpolitik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da-D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Træpolitik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da-D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da-DK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da-DK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Biofolkemøde afholdt på Risbjerggård maj 2025</a:t>
            </a: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76369975-A2A6-4BF5-AD8F-D90D31B8FC46}"/>
              </a:ext>
            </a:extLst>
          </p:cNvPr>
          <p:cNvGrpSpPr/>
          <p:nvPr/>
        </p:nvGrpSpPr>
        <p:grpSpPr>
          <a:xfrm>
            <a:off x="251520" y="1268760"/>
            <a:ext cx="3456384" cy="4320480"/>
            <a:chOff x="179512" y="1484784"/>
            <a:chExt cx="2887342" cy="4221088"/>
          </a:xfrm>
        </p:grpSpPr>
        <p:pic>
          <p:nvPicPr>
            <p:cNvPr id="121858" name="Picture 2" descr="Det tværfaglige rehabiliteringsmøde | VPT">
              <a:extLst>
                <a:ext uri="{FF2B5EF4-FFF2-40B4-BE49-F238E27FC236}">
                  <a16:creationId xmlns:a16="http://schemas.microsoft.com/office/drawing/2014/main" id="{9AF201DA-5313-4573-8B8D-665242DD1C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484784"/>
              <a:ext cx="2887342" cy="42210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kstfelt 7">
              <a:extLst>
                <a:ext uri="{FF2B5EF4-FFF2-40B4-BE49-F238E27FC236}">
                  <a16:creationId xmlns:a16="http://schemas.microsoft.com/office/drawing/2014/main" id="{410ACF89-F143-4113-BD7A-F01A411281F5}"/>
                </a:ext>
              </a:extLst>
            </p:cNvPr>
            <p:cNvSpPr txBox="1"/>
            <p:nvPr/>
          </p:nvSpPr>
          <p:spPr>
            <a:xfrm>
              <a:off x="2479980" y="5490428"/>
              <a:ext cx="468398" cy="215444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da-DK" sz="500">
                  <a:solidFill>
                    <a:schemeClr val="bg1"/>
                  </a:solidFill>
                </a:rPr>
                <a:t>Vpt.dk</a:t>
              </a:r>
            </a:p>
          </p:txBody>
        </p:sp>
      </p:grpSp>
      <p:sp>
        <p:nvSpPr>
          <p:cNvPr id="4" name="Tekstfelt 3">
            <a:extLst>
              <a:ext uri="{FF2B5EF4-FFF2-40B4-BE49-F238E27FC236}">
                <a16:creationId xmlns:a16="http://schemas.microsoft.com/office/drawing/2014/main" id="{0B42ADB9-DBC9-A4F8-EC98-7B40B0FE584D}"/>
              </a:ext>
            </a:extLst>
          </p:cNvPr>
          <p:cNvSpPr txBox="1"/>
          <p:nvPr/>
        </p:nvSpPr>
        <p:spPr>
          <a:xfrm>
            <a:off x="2555776" y="5495519"/>
            <a:ext cx="5472608" cy="1324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a-DK" sz="3600" b="1" dirty="0">
                <a:solidFill>
                  <a:srgbClr val="92D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Nyt Grøn Råd i 2026? </a:t>
            </a:r>
          </a:p>
        </p:txBody>
      </p:sp>
    </p:spTree>
    <p:extLst>
      <p:ext uri="{BB962C8B-B14F-4D97-AF65-F5344CB8AC3E}">
        <p14:creationId xmlns:p14="http://schemas.microsoft.com/office/powerpoint/2010/main" val="32944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6D9CE7B2-221C-E9B6-E047-811A7623C68F}"/>
              </a:ext>
            </a:extLst>
          </p:cNvPr>
          <p:cNvSpPr txBox="1"/>
          <p:nvPr/>
        </p:nvSpPr>
        <p:spPr>
          <a:xfrm>
            <a:off x="593812" y="1700810"/>
            <a:ext cx="7956376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200" b="1" dirty="0">
                <a:latin typeface="Aptos" panose="020B0004020202020204" pitchFamily="34" charset="0"/>
              </a:rPr>
              <a:t>Planer og muligheder i Strandøres område</a:t>
            </a:r>
          </a:p>
          <a:p>
            <a:endParaRPr lang="da-DK" sz="3200" b="1" dirty="0">
              <a:latin typeface="Aptos" panose="020B0004020202020204" pitchFamily="34" charset="0"/>
            </a:endParaRPr>
          </a:p>
          <a:p>
            <a:endParaRPr lang="da-DK" sz="3200" b="1" dirty="0">
              <a:latin typeface="Aptos" panose="020B0004020202020204" pitchFamily="34" charset="0"/>
            </a:endParaRPr>
          </a:p>
          <a:p>
            <a:pPr algn="ctr"/>
            <a:r>
              <a:rPr lang="da-DK" sz="2800" dirty="0">
                <a:latin typeface="Aptos" panose="020B0004020202020204" pitchFamily="34" charset="0"/>
              </a:rPr>
              <a:t>Formand for Klima- Miljø- og Teknikudvalget</a:t>
            </a:r>
          </a:p>
          <a:p>
            <a:pPr algn="ctr"/>
            <a:endParaRPr lang="da-DK" sz="2800" b="1" dirty="0">
              <a:latin typeface="Aptos" panose="020B0004020202020204" pitchFamily="34" charset="0"/>
            </a:endParaRPr>
          </a:p>
          <a:p>
            <a:pPr algn="ctr"/>
            <a:r>
              <a:rPr lang="da-DK" sz="2800" b="1" dirty="0">
                <a:latin typeface="Aptos" panose="020B0004020202020204" pitchFamily="34" charset="0"/>
              </a:rPr>
              <a:t>Tina </a:t>
            </a:r>
            <a:r>
              <a:rPr lang="da-DK" sz="2800" b="1" dirty="0" err="1">
                <a:latin typeface="Aptos" panose="020B0004020202020204" pitchFamily="34" charset="0"/>
              </a:rPr>
              <a:t>Carthey</a:t>
            </a:r>
            <a:r>
              <a:rPr lang="da-DK" sz="2800" b="1" dirty="0">
                <a:latin typeface="Aptos" panose="020B0004020202020204" pitchFamily="34" charset="0"/>
              </a:rPr>
              <a:t> Hansen</a:t>
            </a:r>
          </a:p>
          <a:p>
            <a:endParaRPr lang="da-DK" sz="32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311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C85FDB6-E3A0-8436-1894-11ED44F6E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33" y="1274136"/>
            <a:ext cx="3240360" cy="276510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18266759-D39C-9467-E8EB-B903672DAF19}"/>
              </a:ext>
            </a:extLst>
          </p:cNvPr>
          <p:cNvSpPr txBox="1"/>
          <p:nvPr/>
        </p:nvSpPr>
        <p:spPr>
          <a:xfrm>
            <a:off x="899592" y="156013"/>
            <a:ext cx="8496944" cy="840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a-DK" sz="2400" b="1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STRANDØREHUSET – Grundejerforeningens vartegn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a-DK" sz="2400" b="1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siden 1930</a:t>
            </a:r>
          </a:p>
        </p:txBody>
      </p:sp>
      <p:pic>
        <p:nvPicPr>
          <p:cNvPr id="4108" name="Picture 12">
            <a:extLst>
              <a:ext uri="{FF2B5EF4-FFF2-40B4-BE49-F238E27FC236}">
                <a16:creationId xmlns:a16="http://schemas.microsoft.com/office/drawing/2014/main" id="{CADFE461-F093-957B-6038-8F91D5AF3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33" y="4351752"/>
            <a:ext cx="2086201" cy="22979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id="{CFE9E639-C24A-4A7C-2D70-66E25AFE6488}"/>
              </a:ext>
            </a:extLst>
          </p:cNvPr>
          <p:cNvGrpSpPr/>
          <p:nvPr/>
        </p:nvGrpSpPr>
        <p:grpSpPr>
          <a:xfrm>
            <a:off x="3952517" y="1285245"/>
            <a:ext cx="5059786" cy="5416742"/>
            <a:chOff x="3927413" y="1285245"/>
            <a:chExt cx="5059786" cy="5416742"/>
          </a:xfrm>
        </p:grpSpPr>
        <p:pic>
          <p:nvPicPr>
            <p:cNvPr id="2" name="Billede 1">
              <a:extLst>
                <a:ext uri="{FF2B5EF4-FFF2-40B4-BE49-F238E27FC236}">
                  <a16:creationId xmlns:a16="http://schemas.microsoft.com/office/drawing/2014/main" id="{D7C14880-C56E-173A-8CD7-6327396B8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5728" y="4080354"/>
              <a:ext cx="3985544" cy="262163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Billede 3">
              <a:extLst>
                <a:ext uri="{FF2B5EF4-FFF2-40B4-BE49-F238E27FC236}">
                  <a16:creationId xmlns:a16="http://schemas.microsoft.com/office/drawing/2014/main" id="{AC10E3D7-A034-CD9C-9A33-20CBF8A57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20272" y="1285245"/>
              <a:ext cx="1966927" cy="254463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" name="Tekstfelt 5">
              <a:extLst>
                <a:ext uri="{FF2B5EF4-FFF2-40B4-BE49-F238E27FC236}">
                  <a16:creationId xmlns:a16="http://schemas.microsoft.com/office/drawing/2014/main" id="{23527682-91EB-95A2-D1E2-9DFF221F44A8}"/>
                </a:ext>
              </a:extLst>
            </p:cNvPr>
            <p:cNvSpPr txBox="1"/>
            <p:nvPr/>
          </p:nvSpPr>
          <p:spPr>
            <a:xfrm>
              <a:off x="3927413" y="1414928"/>
              <a:ext cx="2391094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2000" b="1" dirty="0">
                  <a:gradFill flip="none" rotWithShape="1">
                    <a:gsLst>
                      <a:gs pos="28000">
                        <a:schemeClr val="tx1">
                          <a:lumMod val="93000"/>
                        </a:schemeClr>
                      </a:gs>
                      <a:gs pos="0">
                        <a:schemeClr val="bg1">
                          <a:lumMod val="25000"/>
                          <a:lumOff val="75000"/>
                        </a:schemeClr>
                      </a:gs>
                      <a:gs pos="100000">
                        <a:schemeClr val="tx2">
                          <a:lumMod val="0"/>
                          <a:lumOff val="100000"/>
                        </a:schemeClr>
                      </a:gs>
                    </a:gsLst>
                    <a:lin ang="4800000" scaled="0"/>
                    <a:tileRect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DANSE-ESTRADE</a:t>
              </a:r>
              <a:endParaRPr lang="da-DK" sz="2000" dirty="0"/>
            </a:p>
            <a:p>
              <a:endParaRPr lang="da-DK" sz="2000" dirty="0">
                <a:latin typeface="Aptos" panose="020B0004020202020204" pitchFamily="34" charset="0"/>
              </a:endParaRPr>
            </a:p>
            <a:p>
              <a:r>
                <a:rPr lang="da-DK" sz="2000" dirty="0">
                  <a:latin typeface="Aptos" panose="020B0004020202020204" pitchFamily="34" charset="0"/>
                </a:rPr>
                <a:t>Samlingssted for Strandøre ?</a:t>
              </a:r>
            </a:p>
            <a:p>
              <a:endParaRPr lang="da-DK" sz="2000" dirty="0">
                <a:latin typeface="Aptos" panose="020B0004020202020204" pitchFamily="34" charset="0"/>
              </a:endParaRPr>
            </a:p>
            <a:p>
              <a:r>
                <a:rPr lang="da-DK" sz="2000" dirty="0">
                  <a:latin typeface="Aptos" panose="020B0004020202020204" pitchFamily="34" charset="0"/>
                </a:rPr>
                <a:t>Istandsættelse, finansiering 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841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E28F565D-CEAA-2B7C-598C-71A3517750CD}"/>
              </a:ext>
            </a:extLst>
          </p:cNvPr>
          <p:cNvSpPr txBox="1"/>
          <p:nvPr/>
        </p:nvSpPr>
        <p:spPr>
          <a:xfrm>
            <a:off x="2051720" y="-194952"/>
            <a:ext cx="5904656" cy="1324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a-DK" sz="3600" b="1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Strandøres formidling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F142839-14AD-92BE-0C0B-41FDE1855A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6" t="17155" r="1963" b="50646"/>
          <a:stretch/>
        </p:blipFill>
        <p:spPr>
          <a:xfrm>
            <a:off x="143508" y="1700808"/>
            <a:ext cx="8856984" cy="1656184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F1BB6B6F-36DD-CABC-9C2F-A239F373A4A3}"/>
              </a:ext>
            </a:extLst>
          </p:cNvPr>
          <p:cNvSpPr txBox="1"/>
          <p:nvPr/>
        </p:nvSpPr>
        <p:spPr>
          <a:xfrm>
            <a:off x="2718048" y="1208366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b="1" dirty="0">
                <a:latin typeface="Aptos" panose="020B0004020202020204" pitchFamily="34" charset="0"/>
              </a:rPr>
              <a:t>Hjemmesiden: https://strandore.net</a:t>
            </a:r>
          </a:p>
          <a:p>
            <a:endParaRPr lang="da-DK" sz="2000" b="1" dirty="0">
              <a:latin typeface="Aptos" panose="020B0004020202020204" pitchFamily="34" charset="0"/>
            </a:endParaRP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35471B7F-4EF1-4C9E-83EB-91FA0346D0C8}"/>
              </a:ext>
            </a:extLst>
          </p:cNvPr>
          <p:cNvGrpSpPr/>
          <p:nvPr/>
        </p:nvGrpSpPr>
        <p:grpSpPr>
          <a:xfrm>
            <a:off x="507531" y="4013051"/>
            <a:ext cx="7196311" cy="2222376"/>
            <a:chOff x="507529" y="4013051"/>
            <a:chExt cx="7196311" cy="2222376"/>
          </a:xfrm>
        </p:grpSpPr>
        <p:pic>
          <p:nvPicPr>
            <p:cNvPr id="3074" name="Picture 2" descr="Understanding the Importance of Email Icons - blog - imaginethatcreative.net">
              <a:extLst>
                <a:ext uri="{FF2B5EF4-FFF2-40B4-BE49-F238E27FC236}">
                  <a16:creationId xmlns:a16="http://schemas.microsoft.com/office/drawing/2014/main" id="{BC8AA754-92AF-1C08-02C1-99827D1A0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529" y="4013051"/>
              <a:ext cx="2222376" cy="222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kstfelt 8">
              <a:extLst>
                <a:ext uri="{FF2B5EF4-FFF2-40B4-BE49-F238E27FC236}">
                  <a16:creationId xmlns:a16="http://schemas.microsoft.com/office/drawing/2014/main" id="{44C51CC7-7B65-1448-4535-EAE89E60046F}"/>
                </a:ext>
              </a:extLst>
            </p:cNvPr>
            <p:cNvSpPr txBox="1"/>
            <p:nvPr/>
          </p:nvSpPr>
          <p:spPr>
            <a:xfrm>
              <a:off x="3131840" y="4754907"/>
              <a:ext cx="45720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dirty="0"/>
                <a:t>Digital post: +500 medlemmer</a:t>
              </a:r>
            </a:p>
            <a:p>
              <a:r>
                <a:rPr lang="da-DK" dirty="0"/>
                <a:t>Ikke-digital post: 17 medlemmer</a:t>
              </a:r>
            </a:p>
            <a:p>
              <a:endParaRPr lang="da-DK" dirty="0"/>
            </a:p>
          </p:txBody>
        </p:sp>
      </p:grpSp>
      <p:sp>
        <p:nvSpPr>
          <p:cNvPr id="11" name="Tekstfelt 10">
            <a:extLst>
              <a:ext uri="{FF2B5EF4-FFF2-40B4-BE49-F238E27FC236}">
                <a16:creationId xmlns:a16="http://schemas.microsoft.com/office/drawing/2014/main" id="{1F4F3455-B7C7-502F-1646-98ED17F28AF3}"/>
              </a:ext>
            </a:extLst>
          </p:cNvPr>
          <p:cNvSpPr txBox="1"/>
          <p:nvPr/>
        </p:nvSpPr>
        <p:spPr>
          <a:xfrm>
            <a:off x="3949341" y="5541605"/>
            <a:ext cx="15841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000" dirty="0"/>
              <a:t>96 %</a:t>
            </a:r>
          </a:p>
        </p:txBody>
      </p:sp>
    </p:spTree>
    <p:extLst>
      <p:ext uri="{BB962C8B-B14F-4D97-AF65-F5344CB8AC3E}">
        <p14:creationId xmlns:p14="http://schemas.microsoft.com/office/powerpoint/2010/main" val="2992763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e 9">
            <a:extLst>
              <a:ext uri="{FF2B5EF4-FFF2-40B4-BE49-F238E27FC236}">
                <a16:creationId xmlns:a16="http://schemas.microsoft.com/office/drawing/2014/main" id="{14432022-0E95-46DF-944C-4BD8E9FDD2A6}"/>
              </a:ext>
            </a:extLst>
          </p:cNvPr>
          <p:cNvGrpSpPr/>
          <p:nvPr/>
        </p:nvGrpSpPr>
        <p:grpSpPr>
          <a:xfrm>
            <a:off x="101136" y="-3800"/>
            <a:ext cx="8941731" cy="6861800"/>
            <a:chOff x="119565" y="0"/>
            <a:chExt cx="8941731" cy="6861800"/>
          </a:xfrm>
        </p:grpSpPr>
        <p:pic>
          <p:nvPicPr>
            <p:cNvPr id="4" name="Billede 3">
              <a:extLst>
                <a:ext uri="{FF2B5EF4-FFF2-40B4-BE49-F238E27FC236}">
                  <a16:creationId xmlns:a16="http://schemas.microsoft.com/office/drawing/2014/main" id="{F0CC2922-566A-4D4B-BC42-6BDDFC155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9196" y="3579549"/>
              <a:ext cx="2331711" cy="3282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</p:pic>
        <p:pic>
          <p:nvPicPr>
            <p:cNvPr id="9" name="Billede 1" descr="IMG_0002.jpg">
              <a:extLst>
                <a:ext uri="{FF2B5EF4-FFF2-40B4-BE49-F238E27FC236}">
                  <a16:creationId xmlns:a16="http://schemas.microsoft.com/office/drawing/2014/main" id="{2517AFE4-6EF6-4411-BB07-46AC6EAAB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r="30853" b="30208"/>
            <a:stretch>
              <a:fillRect/>
            </a:stretch>
          </p:blipFill>
          <p:spPr bwMode="auto">
            <a:xfrm>
              <a:off x="771248" y="1772816"/>
              <a:ext cx="2707457" cy="3879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</p:pic>
        <p:pic>
          <p:nvPicPr>
            <p:cNvPr id="120834" name="Picture 2" descr="Hvor meget må naboens byggeprojekt larme?">
              <a:extLst>
                <a:ext uri="{FF2B5EF4-FFF2-40B4-BE49-F238E27FC236}">
                  <a16:creationId xmlns:a16="http://schemas.microsoft.com/office/drawing/2014/main" id="{66477E46-2CB3-4C5D-9C57-0BEEC2F539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0852" y="913624"/>
              <a:ext cx="3473705" cy="2208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827C0F0E-3D51-4191-B045-8A124F7B1DFA}"/>
                </a:ext>
              </a:extLst>
            </p:cNvPr>
            <p:cNvSpPr/>
            <p:nvPr/>
          </p:nvSpPr>
          <p:spPr>
            <a:xfrm>
              <a:off x="2509260" y="0"/>
              <a:ext cx="4254947" cy="630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da-DK" sz="35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ptos" panose="020B0004020202020204" pitchFamily="34" charset="0"/>
                </a:rPr>
                <a:t>Det Gode Naboskab</a:t>
              </a:r>
            </a:p>
          </p:txBody>
        </p:sp>
        <p:pic>
          <p:nvPicPr>
            <p:cNvPr id="120840" name="Picture 8" descr="Så længe naboen færdes på sin egen grund, er det umiddelbart svært at gøre noget ved, at naboen glor på dig.">
              <a:extLst>
                <a:ext uri="{FF2B5EF4-FFF2-40B4-BE49-F238E27FC236}">
                  <a16:creationId xmlns:a16="http://schemas.microsoft.com/office/drawing/2014/main" id="{4E32B022-1DBE-4239-B247-FEFE0A254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198751"/>
              <a:ext cx="3239317" cy="2063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08B4A762-B5AB-41E6-839A-2774CB4F2B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713" t="10800" r="47637" b="73800"/>
            <a:stretch/>
          </p:blipFill>
          <p:spPr>
            <a:xfrm rot="16200000">
              <a:off x="6959720" y="1808820"/>
              <a:ext cx="3168352" cy="792088"/>
            </a:xfrm>
            <a:prstGeom prst="rect">
              <a:avLst/>
            </a:prstGeom>
          </p:spPr>
        </p:pic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id="{A8C4316E-0C89-4EEF-B362-519C2FBAF222}"/>
                </a:ext>
              </a:extLst>
            </p:cNvPr>
            <p:cNvGrpSpPr/>
            <p:nvPr/>
          </p:nvGrpSpPr>
          <p:grpSpPr>
            <a:xfrm>
              <a:off x="119565" y="766198"/>
              <a:ext cx="2437619" cy="3478861"/>
              <a:chOff x="119565" y="766198"/>
              <a:chExt cx="2437619" cy="3478861"/>
            </a:xfrm>
          </p:grpSpPr>
          <p:pic>
            <p:nvPicPr>
              <p:cNvPr id="8" name="Billede 2" descr="IMG_0003.jpg">
                <a:extLst>
                  <a:ext uri="{FF2B5EF4-FFF2-40B4-BE49-F238E27FC236}">
                    <a16:creationId xmlns:a16="http://schemas.microsoft.com/office/drawing/2014/main" id="{8EE7BE98-7A25-440A-AD74-DCB36C4F4B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rcRect r="30853" b="30208"/>
              <a:stretch>
                <a:fillRect/>
              </a:stretch>
            </p:blipFill>
            <p:spPr bwMode="auto">
              <a:xfrm>
                <a:off x="119565" y="766198"/>
                <a:ext cx="2437619" cy="34788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</p:pic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B33402AA-9343-4E8D-BC8F-00A23E9C6C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4154" t="16960" r="4407" b="3891"/>
              <a:stretch>
                <a:fillRect/>
              </a:stretch>
            </p:blipFill>
            <p:spPr bwMode="auto">
              <a:xfrm>
                <a:off x="873395" y="913624"/>
                <a:ext cx="1683789" cy="1412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120838" name="Picture 6">
              <a:extLst>
                <a:ext uri="{FF2B5EF4-FFF2-40B4-BE49-F238E27FC236}">
                  <a16:creationId xmlns:a16="http://schemas.microsoft.com/office/drawing/2014/main" id="{83222C6C-9E92-4DE3-BA41-AAA76BECAE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50"/>
            <a:stretch/>
          </p:blipFill>
          <p:spPr bwMode="auto">
            <a:xfrm>
              <a:off x="6645275" y="4869160"/>
              <a:ext cx="2416021" cy="1872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48406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12BC86E-1E75-441B-8FCB-8A6FFEADBE0C}"/>
              </a:ext>
            </a:extLst>
          </p:cNvPr>
          <p:cNvSpPr/>
          <p:nvPr/>
        </p:nvSpPr>
        <p:spPr>
          <a:xfrm>
            <a:off x="4015920" y="0"/>
            <a:ext cx="1241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Tak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B1473ED-FD98-4B18-A575-7671C0EDC146}"/>
              </a:ext>
            </a:extLst>
          </p:cNvPr>
          <p:cNvSpPr txBox="1"/>
          <p:nvPr/>
        </p:nvSpPr>
        <p:spPr>
          <a:xfrm>
            <a:off x="1331640" y="1340768"/>
            <a:ext cx="3756606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/>
              <a:t>Tak til bestyrelsen</a:t>
            </a:r>
          </a:p>
          <a:p>
            <a:endParaRPr lang="da-DK" sz="2000" dirty="0"/>
          </a:p>
          <a:p>
            <a:endParaRPr lang="da-DK" sz="2000" dirty="0"/>
          </a:p>
          <a:p>
            <a:r>
              <a:rPr lang="da-DK" sz="2000" dirty="0"/>
              <a:t>Tak til Aktivitetsudvalget</a:t>
            </a:r>
          </a:p>
          <a:p>
            <a:endParaRPr lang="da-DK" sz="2000" dirty="0"/>
          </a:p>
          <a:p>
            <a:endParaRPr lang="da-DK" sz="2000" dirty="0"/>
          </a:p>
          <a:p>
            <a:r>
              <a:rPr lang="da-DK" sz="2000" dirty="0"/>
              <a:t>Tak til revisorerne</a:t>
            </a:r>
          </a:p>
          <a:p>
            <a:endParaRPr lang="da-DK" sz="2000" dirty="0"/>
          </a:p>
          <a:p>
            <a:endParaRPr lang="da-DK" sz="2000" dirty="0"/>
          </a:p>
          <a:p>
            <a:r>
              <a:rPr lang="da-DK" sz="2000" dirty="0"/>
              <a:t>Tak til dirigenten</a:t>
            </a:r>
          </a:p>
          <a:p>
            <a:endParaRPr lang="da-DK" sz="2000" dirty="0"/>
          </a:p>
          <a:p>
            <a:endParaRPr lang="da-DK" sz="2000" dirty="0"/>
          </a:p>
          <a:p>
            <a:r>
              <a:rPr lang="da-DK" sz="2000" dirty="0"/>
              <a:t>Tak til alle jer , der deltager i aften</a:t>
            </a:r>
          </a:p>
        </p:txBody>
      </p:sp>
    </p:spTree>
    <p:extLst>
      <p:ext uri="{BB962C8B-B14F-4D97-AF65-F5344CB8AC3E}">
        <p14:creationId xmlns:p14="http://schemas.microsoft.com/office/powerpoint/2010/main" val="2419318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>
            <a:extLst>
              <a:ext uri="{FF2B5EF4-FFF2-40B4-BE49-F238E27FC236}">
                <a16:creationId xmlns:a16="http://schemas.microsoft.com/office/drawing/2014/main" id="{A2318C44-C731-8EB5-FBCA-D19DAE215B81}"/>
              </a:ext>
            </a:extLst>
          </p:cNvPr>
          <p:cNvGrpSpPr/>
          <p:nvPr/>
        </p:nvGrpSpPr>
        <p:grpSpPr>
          <a:xfrm>
            <a:off x="0" y="-33104"/>
            <a:ext cx="9144000" cy="6885384"/>
            <a:chOff x="0" y="-27384"/>
            <a:chExt cx="9144000" cy="6858000"/>
          </a:xfrm>
        </p:grpSpPr>
        <p:pic>
          <p:nvPicPr>
            <p:cNvPr id="20483" name="Picture 2" descr="F:\DCIM\100OLYMP\P307344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27384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4" name="Tekstboks 2"/>
            <p:cNvSpPr txBox="1">
              <a:spLocks noChangeArrowheads="1"/>
            </p:cNvSpPr>
            <p:nvPr/>
          </p:nvSpPr>
          <p:spPr bwMode="auto">
            <a:xfrm>
              <a:off x="1187624" y="548680"/>
              <a:ext cx="6357937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da-DK" sz="2800" b="1" dirty="0">
                  <a:solidFill>
                    <a:schemeClr val="bg1"/>
                  </a:solidFill>
                  <a:latin typeface="+mj-lt"/>
                  <a:ea typeface="Arial Unicode MS" pitchFamily="34" charset="-128"/>
                  <a:cs typeface="Arial Unicode MS" pitchFamily="34" charset="-128"/>
                </a:rPr>
                <a:t>Bestyrelsens beretning for 2025 overgives hermed til Generalforsamlingens behandling</a:t>
              </a:r>
            </a:p>
            <a:p>
              <a:pPr algn="ctr"/>
              <a:endParaRPr lang="da-DK" sz="2800" b="1" dirty="0">
                <a:solidFill>
                  <a:schemeClr val="bg1"/>
                </a:solidFill>
                <a:latin typeface="+mj-lt"/>
              </a:endParaRPr>
            </a:p>
          </p:txBody>
        </p:sp>
        <p:graphicFrame>
          <p:nvGraphicFramePr>
            <p:cNvPr id="20482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78264869"/>
                </p:ext>
              </p:extLst>
            </p:nvPr>
          </p:nvGraphicFramePr>
          <p:xfrm>
            <a:off x="7786688" y="142875"/>
            <a:ext cx="1190625" cy="1495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3" imgW="3870640" imgH="4480190" progId="">
                    <p:embed/>
                  </p:oleObj>
                </mc:Choice>
                <mc:Fallback>
                  <p:oleObj r:id="rId3" imgW="3870640" imgH="4480190" progId="">
                    <p:embed/>
                    <p:pic>
                      <p:nvPicPr>
                        <p:cNvPr id="20482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86688" y="142875"/>
                          <a:ext cx="1190625" cy="1495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AF67A887-CBC0-FE5C-637F-E84740C0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7AD4BE-F340-48C0-9457-6E4438EA2354}" type="slidenum">
              <a:rPr lang="da-DK" smtClean="0"/>
              <a:pPr>
                <a:defRPr/>
              </a:pPr>
              <a:t>24</a:t>
            </a:fld>
            <a:endParaRPr lang="da-DK"/>
          </a:p>
        </p:txBody>
      </p:sp>
    </p:spTree>
  </p:cSld>
  <p:clrMapOvr>
    <a:masterClrMapping/>
  </p:clrMapOvr>
  <p:transition>
    <p:zoom dir="in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FCE03-5046-1011-3946-A2514D661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A9E91385-23EF-4D51-853D-517C42AFEA3B}"/>
              </a:ext>
            </a:extLst>
          </p:cNvPr>
          <p:cNvSpPr txBox="1"/>
          <p:nvPr/>
        </p:nvSpPr>
        <p:spPr>
          <a:xfrm>
            <a:off x="1043608" y="339035"/>
            <a:ext cx="7128792" cy="6186309"/>
          </a:xfrm>
          <a:prstGeom prst="rect">
            <a:avLst/>
          </a:prstGeom>
          <a:solidFill>
            <a:schemeClr val="tx1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1.	 </a:t>
            </a:r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Planer og muligheder i Strandøres område</a:t>
            </a:r>
          </a:p>
          <a:p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Oplæg ved formand for Klima- Miljø- og Teknikudvalget, Tina </a:t>
            </a:r>
            <a:r>
              <a:rPr lang="da-DK" sz="1200" b="1" dirty="0" err="1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Carthey</a:t>
            </a:r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 Hansen</a:t>
            </a:r>
          </a:p>
          <a:p>
            <a:endParaRPr lang="da-DK" sz="1200" dirty="0">
              <a:solidFill>
                <a:schemeClr val="tx1">
                  <a:lumMod val="65000"/>
                </a:schemeClr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2. 	</a:t>
            </a:r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Valg af dirigent</a:t>
            </a:r>
          </a:p>
          <a:p>
            <a:endParaRPr lang="da-DK" sz="1200" dirty="0">
              <a:solidFill>
                <a:schemeClr val="tx1">
                  <a:lumMod val="65000"/>
                </a:schemeClr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3. 	</a:t>
            </a:r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Bestyrelsens beretning for 2025</a:t>
            </a:r>
          </a:p>
          <a:p>
            <a:endParaRPr lang="da-DK" sz="1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4. 	</a:t>
            </a:r>
            <a:r>
              <a:rPr lang="da-DK" sz="1200" b="1" dirty="0">
                <a:solidFill>
                  <a:schemeClr val="bg1"/>
                </a:solidFill>
                <a:latin typeface="Aptos" panose="020B0004020202020204" pitchFamily="34" charset="0"/>
              </a:rPr>
              <a:t>Regnskab, indskud og budget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a) Årsregnskabet for 2025 (vedhæftet)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b) Budgetforslag for 2026 (vedhæftet)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c) Fastsættelse af indskud, kontingent og betalingstidspunkt for 2026</a:t>
            </a:r>
          </a:p>
          <a:p>
            <a:endParaRPr lang="da-DK" sz="1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5. 	</a:t>
            </a:r>
            <a:r>
              <a:rPr lang="da-DK" sz="1200" b="1" dirty="0">
                <a:solidFill>
                  <a:schemeClr val="bg1"/>
                </a:solidFill>
                <a:latin typeface="Aptos" panose="020B0004020202020204" pitchFamily="34" charset="0"/>
              </a:rPr>
              <a:t>Valg til bestyrelsen ifølge vedtægternes §6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a) Valg af formand, Jørgen Leth, afgår efter tur. Modtager genvalg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b) Valg af bestyrelsesmedlem, Jakob Kjellberg, afgår efter tur. Modtager genvalg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c) Valg af bestyrelsesmedlem, Jeppe Rich, afgår efter tur. Modtager genvalg.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d) Valg af suppleant, Henrik Juel Nielsen, afgår efter tur. Modtager genvalg.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e) Valg af suppleant, Bo Larsen, afgår efter tur. Modtager genvalg.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f) Valg af revisor, Toni Glud, afgår efter tur. Modtager ikke genvalg. Kandidat haves.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g) Valg af revisorsuppleant, Nick Madsen, afgår efter tur. Modtager genvalg.</a:t>
            </a:r>
          </a:p>
          <a:p>
            <a:endParaRPr lang="da-DK" sz="1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6. 	</a:t>
            </a:r>
            <a:r>
              <a:rPr lang="da-DK" sz="1200" b="1" dirty="0">
                <a:solidFill>
                  <a:schemeClr val="bg1"/>
                </a:solidFill>
                <a:latin typeface="Aptos" panose="020B0004020202020204" pitchFamily="34" charset="0"/>
              </a:rPr>
              <a:t>Valg til Aktivitetsudvalget ifølge vedtægternes §6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a) Valg af formand, Palle Skov, afgår efter tur, modtager genvalg.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b) Valg af udvalgsmedlemmer: Fie Brusgaard Brandt, Trine Dalgaard, Christina Groth,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Stine Skov, Marianne Kaiser og Henrik Poulsen afgår efter tur. Alle modtager genvalg.</a:t>
            </a:r>
          </a:p>
          <a:p>
            <a:endParaRPr lang="da-DK" sz="1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7. 	</a:t>
            </a:r>
            <a:r>
              <a:rPr lang="da-DK" sz="1200" b="1" dirty="0">
                <a:solidFill>
                  <a:schemeClr val="bg1"/>
                </a:solidFill>
                <a:latin typeface="Aptos" panose="020B0004020202020204" pitchFamily="34" charset="0"/>
              </a:rPr>
              <a:t>Indkomne forslag modtaget inden 01-02-2026: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a) Fra medlemmerne: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Retningslinjer for brug af motoriserede og større elektriske redskaber udendørs.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Forslaget er vedhæftet.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b) Fra bestyrelsen: Ingen.</a:t>
            </a:r>
          </a:p>
          <a:p>
            <a:endParaRPr lang="da-DK" sz="1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8. 	</a:t>
            </a:r>
            <a:r>
              <a:rPr lang="da-DK" sz="1200" b="1" dirty="0">
                <a:solidFill>
                  <a:schemeClr val="bg1"/>
                </a:solidFill>
                <a:latin typeface="Aptos" panose="020B0004020202020204" pitchFamily="34" charset="0"/>
              </a:rPr>
              <a:t>Eventuelt</a:t>
            </a:r>
          </a:p>
        </p:txBody>
      </p:sp>
    </p:spTree>
    <p:extLst>
      <p:ext uri="{BB962C8B-B14F-4D97-AF65-F5344CB8AC3E}">
        <p14:creationId xmlns:p14="http://schemas.microsoft.com/office/powerpoint/2010/main" val="2589862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5">
            <a:extLst>
              <a:ext uri="{FF2B5EF4-FFF2-40B4-BE49-F238E27FC236}">
                <a16:creationId xmlns:a16="http://schemas.microsoft.com/office/drawing/2014/main" id="{F1952A25-8685-3568-6B18-442FC0F3FD25}"/>
              </a:ext>
            </a:extLst>
          </p:cNvPr>
          <p:cNvSpPr txBox="1"/>
          <p:nvPr/>
        </p:nvSpPr>
        <p:spPr>
          <a:xfrm>
            <a:off x="467544" y="-271770"/>
            <a:ext cx="4578858" cy="1324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a-DK" sz="3100" b="1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Årsregnskab 2025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EB86A5D-9ABF-590A-CEE8-BDC494D9E2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48"/>
          <a:stretch>
            <a:fillRect/>
          </a:stretch>
        </p:blipFill>
        <p:spPr>
          <a:xfrm>
            <a:off x="628652" y="692698"/>
            <a:ext cx="7471741" cy="601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10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008E5839-849D-8B2D-B80D-9FFC6BAACD38}"/>
              </a:ext>
            </a:extLst>
          </p:cNvPr>
          <p:cNvSpPr txBox="1"/>
          <p:nvPr/>
        </p:nvSpPr>
        <p:spPr>
          <a:xfrm>
            <a:off x="467544" y="-271770"/>
            <a:ext cx="4578858" cy="1324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a-DK" sz="3100" b="1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Budget 2026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0BD23EE-3EE0-3C0A-349C-E6F1DAFD2F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632"/>
          <a:stretch>
            <a:fillRect/>
          </a:stretch>
        </p:blipFill>
        <p:spPr>
          <a:xfrm>
            <a:off x="1907704" y="630953"/>
            <a:ext cx="5112568" cy="59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40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3FCBD-9088-5975-5E27-C24534E22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35308E23-7D42-BB0A-64BD-5D7D39536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7AD4BE-F340-48C0-9457-6E4438EA2354}" type="slidenum">
              <a:rPr lang="da-DK" smtClean="0"/>
              <a:pPr>
                <a:defRPr/>
              </a:pPr>
              <a:t>28</a:t>
            </a:fld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4958646D-A8E1-D252-81ED-D551A96845CC}"/>
              </a:ext>
            </a:extLst>
          </p:cNvPr>
          <p:cNvSpPr txBox="1"/>
          <p:nvPr/>
        </p:nvSpPr>
        <p:spPr>
          <a:xfrm>
            <a:off x="1151620" y="339035"/>
            <a:ext cx="6876764" cy="6186309"/>
          </a:xfrm>
          <a:prstGeom prst="rect">
            <a:avLst/>
          </a:prstGeom>
          <a:solidFill>
            <a:schemeClr val="tx1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1.	 </a:t>
            </a:r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Planer og muligheder i Strandøres område</a:t>
            </a:r>
          </a:p>
          <a:p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Oplæg ved formand for Klima- Miljø- og Teknikudvalget, Tina </a:t>
            </a:r>
            <a:r>
              <a:rPr lang="da-DK" sz="1200" b="1" dirty="0" err="1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Carthey</a:t>
            </a:r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 Hansen</a:t>
            </a:r>
          </a:p>
          <a:p>
            <a:endParaRPr lang="da-DK" sz="1200" dirty="0">
              <a:solidFill>
                <a:schemeClr val="tx1">
                  <a:lumMod val="65000"/>
                </a:schemeClr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2. 	</a:t>
            </a:r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Valg af dirigent</a:t>
            </a:r>
          </a:p>
          <a:p>
            <a:endParaRPr lang="da-DK" sz="1200" dirty="0">
              <a:solidFill>
                <a:schemeClr val="tx1">
                  <a:lumMod val="65000"/>
                </a:schemeClr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3. 	</a:t>
            </a:r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Bestyrelsens beretning for 2025</a:t>
            </a:r>
          </a:p>
          <a:p>
            <a:endParaRPr lang="da-DK" sz="1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4. 	Regnskab, indskud og budget</a:t>
            </a:r>
          </a:p>
          <a:p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a) Årsregnskabet for 2025 (vedhæftet)</a:t>
            </a:r>
          </a:p>
          <a:p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b) Budgetforslag for 2026 (vedhæftet)</a:t>
            </a:r>
          </a:p>
          <a:p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c) Fastsættelse af indskud, kontingent og betalingstidspunkt for 2026</a:t>
            </a:r>
          </a:p>
          <a:p>
            <a:endParaRPr lang="da-DK" sz="1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5. 	</a:t>
            </a:r>
            <a:r>
              <a:rPr lang="da-DK" sz="1200" b="1" dirty="0">
                <a:solidFill>
                  <a:schemeClr val="bg1"/>
                </a:solidFill>
                <a:latin typeface="Aptos" panose="020B0004020202020204" pitchFamily="34" charset="0"/>
              </a:rPr>
              <a:t>Valg til bestyrelsen ifølge vedtægternes §6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a) Valg af formand, Jørgen Leth, afgår efter tur. Modtager genvalg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b) Valg af bestyrelsesmedlem, Jakob Kjellberg, afgår efter tur. Modtager genvalg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c) Valg af bestyrelsesmedlem, Jeppe Rich, afgår efter tur. Modtager genvalg.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d) Valg af suppleant, Henrik Juel Nielsen, afgår efter tur. Modtager genvalg.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e) Valg af suppleant, Bo Larsen, afgår efter tur. Modtager genvalg.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f) Valg af revisor, Toni Glud, afgår efter tur. Modtager ikke genvalg. Kandidat haves.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g) Valg af revisorsuppleant, Nick Madsen, afgår efter tur. Modtager genvalg.</a:t>
            </a:r>
          </a:p>
          <a:p>
            <a:endParaRPr lang="da-DK" sz="1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6. 	</a:t>
            </a:r>
            <a:r>
              <a:rPr lang="da-DK" sz="1200" b="1" dirty="0">
                <a:solidFill>
                  <a:schemeClr val="bg1"/>
                </a:solidFill>
                <a:latin typeface="Aptos" panose="020B0004020202020204" pitchFamily="34" charset="0"/>
              </a:rPr>
              <a:t>Valg til Aktivitetsudvalget ifølge vedtægternes §6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a) Valg af formand, Palle Skov, afgår efter tur, modtager genvalg.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b) Valg af udvalgsmedlemmer: Fie Brusgaard Brandt, Trine Dalgaard, Christina Groth,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Stine Skov, Marianne Kaiser og Henrik Poulsen afgår efter tur. Alle modtager genvalg.</a:t>
            </a:r>
          </a:p>
          <a:p>
            <a:endParaRPr lang="da-DK" sz="1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7. 	</a:t>
            </a:r>
            <a:r>
              <a:rPr lang="da-DK" sz="1200" b="1" dirty="0">
                <a:solidFill>
                  <a:schemeClr val="bg1"/>
                </a:solidFill>
                <a:latin typeface="Aptos" panose="020B0004020202020204" pitchFamily="34" charset="0"/>
              </a:rPr>
              <a:t>Indkomne forslag modtaget inden 01-02-2026: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a) Fra medlemmerne: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Retningslinjer for brug af motoriserede og større elektriske redskaber udendørs.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Forslaget er vedhæftet.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b) Fra bestyrelsen: Ingen.</a:t>
            </a:r>
          </a:p>
          <a:p>
            <a:endParaRPr lang="da-DK" sz="1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8. 	</a:t>
            </a:r>
            <a:r>
              <a:rPr lang="da-DK" sz="1200" b="1" dirty="0">
                <a:solidFill>
                  <a:schemeClr val="bg1"/>
                </a:solidFill>
                <a:latin typeface="Aptos" panose="020B0004020202020204" pitchFamily="34" charset="0"/>
              </a:rPr>
              <a:t>Eventuelt</a:t>
            </a:r>
          </a:p>
        </p:txBody>
      </p:sp>
    </p:spTree>
    <p:extLst>
      <p:ext uri="{BB962C8B-B14F-4D97-AF65-F5344CB8AC3E}">
        <p14:creationId xmlns:p14="http://schemas.microsoft.com/office/powerpoint/2010/main" val="3996734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0F9F3-07A1-0515-5F0A-11A92015C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095F3794-7722-0D08-9AFB-639CA539B0F8}"/>
              </a:ext>
            </a:extLst>
          </p:cNvPr>
          <p:cNvSpPr txBox="1"/>
          <p:nvPr/>
        </p:nvSpPr>
        <p:spPr>
          <a:xfrm>
            <a:off x="294074" y="116632"/>
            <a:ext cx="763284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a-DK" sz="2600" b="1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Valg til bestyrelsen ifølge vedtægternes §6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0B6B3333-24C4-EAF2-8D54-62757348F1F9}"/>
              </a:ext>
            </a:extLst>
          </p:cNvPr>
          <p:cNvSpPr txBox="1"/>
          <p:nvPr/>
        </p:nvSpPr>
        <p:spPr>
          <a:xfrm>
            <a:off x="294074" y="1782395"/>
            <a:ext cx="8352928" cy="3539430"/>
          </a:xfrm>
          <a:prstGeom prst="rect">
            <a:avLst/>
          </a:prstGeom>
          <a:solidFill>
            <a:schemeClr val="tx1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r>
              <a:rPr lang="da-DK" sz="1600" dirty="0">
                <a:solidFill>
                  <a:schemeClr val="bg1"/>
                </a:solidFill>
              </a:rPr>
              <a:t>a) Valg af formand, </a:t>
            </a:r>
            <a:r>
              <a:rPr lang="da-DK" sz="1600" b="1" dirty="0">
                <a:solidFill>
                  <a:schemeClr val="bg1"/>
                </a:solidFill>
              </a:rPr>
              <a:t>Jørgen Leth</a:t>
            </a:r>
            <a:r>
              <a:rPr lang="da-DK" sz="1600" dirty="0">
                <a:solidFill>
                  <a:schemeClr val="bg1"/>
                </a:solidFill>
              </a:rPr>
              <a:t>, afgår efter tur. Modtager genvalg</a:t>
            </a:r>
          </a:p>
          <a:p>
            <a:endParaRPr lang="da-DK" sz="1600" dirty="0">
              <a:solidFill>
                <a:schemeClr val="bg1"/>
              </a:solidFill>
            </a:endParaRPr>
          </a:p>
          <a:p>
            <a:r>
              <a:rPr lang="da-DK" sz="1600" dirty="0">
                <a:solidFill>
                  <a:schemeClr val="bg1"/>
                </a:solidFill>
              </a:rPr>
              <a:t>b) Valg af bestyrelsesmedlem, </a:t>
            </a:r>
            <a:r>
              <a:rPr lang="da-DK" sz="1600" b="1" dirty="0">
                <a:solidFill>
                  <a:schemeClr val="bg1"/>
                </a:solidFill>
              </a:rPr>
              <a:t>Jakob Kjellberg</a:t>
            </a:r>
            <a:r>
              <a:rPr lang="da-DK" sz="1600" dirty="0">
                <a:solidFill>
                  <a:schemeClr val="bg1"/>
                </a:solidFill>
              </a:rPr>
              <a:t>, afgår efter tur. Modtager genvalg</a:t>
            </a:r>
          </a:p>
          <a:p>
            <a:endParaRPr lang="da-DK" sz="1600" dirty="0">
              <a:solidFill>
                <a:schemeClr val="bg1"/>
              </a:solidFill>
            </a:endParaRPr>
          </a:p>
          <a:p>
            <a:r>
              <a:rPr lang="da-DK" sz="1600" dirty="0">
                <a:solidFill>
                  <a:schemeClr val="bg1"/>
                </a:solidFill>
              </a:rPr>
              <a:t>c) Valg af bestyrelsesmedlem, </a:t>
            </a:r>
            <a:r>
              <a:rPr lang="da-DK" sz="1600" b="1" dirty="0">
                <a:solidFill>
                  <a:schemeClr val="bg1"/>
                </a:solidFill>
              </a:rPr>
              <a:t>Jeppe Rich</a:t>
            </a:r>
            <a:r>
              <a:rPr lang="da-DK" sz="1600" dirty="0">
                <a:solidFill>
                  <a:schemeClr val="bg1"/>
                </a:solidFill>
              </a:rPr>
              <a:t>, afgår efter tur. Modtager genvalg.</a:t>
            </a:r>
          </a:p>
          <a:p>
            <a:endParaRPr lang="da-DK" sz="1600" dirty="0">
              <a:solidFill>
                <a:schemeClr val="bg1"/>
              </a:solidFill>
            </a:endParaRPr>
          </a:p>
          <a:p>
            <a:r>
              <a:rPr lang="da-DK" sz="1600" dirty="0">
                <a:solidFill>
                  <a:schemeClr val="bg1"/>
                </a:solidFill>
              </a:rPr>
              <a:t>d) Valg af suppleant, </a:t>
            </a:r>
            <a:r>
              <a:rPr lang="da-DK" sz="1600" b="1" dirty="0">
                <a:solidFill>
                  <a:schemeClr val="bg1"/>
                </a:solidFill>
              </a:rPr>
              <a:t>Henrik Juel Nielsen</a:t>
            </a:r>
            <a:r>
              <a:rPr lang="da-DK" sz="1600" dirty="0">
                <a:solidFill>
                  <a:schemeClr val="bg1"/>
                </a:solidFill>
              </a:rPr>
              <a:t>, afgår efter tur. Modtager genvalg.</a:t>
            </a:r>
          </a:p>
          <a:p>
            <a:endParaRPr lang="da-DK" sz="1600" dirty="0">
              <a:solidFill>
                <a:schemeClr val="bg1"/>
              </a:solidFill>
            </a:endParaRPr>
          </a:p>
          <a:p>
            <a:r>
              <a:rPr lang="da-DK" sz="1600" dirty="0">
                <a:solidFill>
                  <a:schemeClr val="bg1"/>
                </a:solidFill>
              </a:rPr>
              <a:t>e) Valg af suppleant, </a:t>
            </a:r>
            <a:r>
              <a:rPr lang="da-DK" sz="1600" b="1" dirty="0">
                <a:solidFill>
                  <a:schemeClr val="bg1"/>
                </a:solidFill>
              </a:rPr>
              <a:t>Bo Larsen</a:t>
            </a:r>
            <a:r>
              <a:rPr lang="da-DK" sz="1600" dirty="0">
                <a:solidFill>
                  <a:schemeClr val="bg1"/>
                </a:solidFill>
              </a:rPr>
              <a:t>, afgår efter tur. Modtager genvalg.</a:t>
            </a:r>
          </a:p>
          <a:p>
            <a:endParaRPr lang="da-DK" sz="1600" dirty="0">
              <a:solidFill>
                <a:schemeClr val="bg1"/>
              </a:solidFill>
            </a:endParaRPr>
          </a:p>
          <a:p>
            <a:endParaRPr lang="da-DK" sz="1600" dirty="0">
              <a:solidFill>
                <a:schemeClr val="bg1"/>
              </a:solidFill>
            </a:endParaRPr>
          </a:p>
          <a:p>
            <a:r>
              <a:rPr lang="da-DK" sz="1600" dirty="0">
                <a:solidFill>
                  <a:schemeClr val="bg1"/>
                </a:solidFill>
              </a:rPr>
              <a:t>f) Valg af revisor, </a:t>
            </a:r>
            <a:r>
              <a:rPr lang="da-DK" sz="1600" b="1" dirty="0">
                <a:solidFill>
                  <a:schemeClr val="bg1"/>
                </a:solidFill>
              </a:rPr>
              <a:t>Toni Glud</a:t>
            </a:r>
            <a:r>
              <a:rPr lang="da-DK" sz="1600" dirty="0">
                <a:solidFill>
                  <a:schemeClr val="bg1"/>
                </a:solidFill>
              </a:rPr>
              <a:t>, afgår efter tur. Modtager ikke genvalg. Kandidat haves.</a:t>
            </a:r>
          </a:p>
          <a:p>
            <a:endParaRPr lang="da-DK" sz="1600" dirty="0">
              <a:solidFill>
                <a:schemeClr val="bg1"/>
              </a:solidFill>
            </a:endParaRPr>
          </a:p>
          <a:p>
            <a:r>
              <a:rPr lang="da-DK" sz="1600" dirty="0">
                <a:solidFill>
                  <a:schemeClr val="bg1"/>
                </a:solidFill>
              </a:rPr>
              <a:t>g) Valg af revisorsuppleant, </a:t>
            </a:r>
            <a:r>
              <a:rPr lang="da-DK" sz="1600" b="1" dirty="0">
                <a:solidFill>
                  <a:schemeClr val="bg1"/>
                </a:solidFill>
              </a:rPr>
              <a:t>Nick Madsen</a:t>
            </a:r>
            <a:r>
              <a:rPr lang="da-DK" sz="1600" dirty="0">
                <a:solidFill>
                  <a:schemeClr val="bg1"/>
                </a:solidFill>
              </a:rPr>
              <a:t>, afgår efter tur. Modtager genvalg.</a:t>
            </a:r>
          </a:p>
        </p:txBody>
      </p:sp>
    </p:spTree>
    <p:extLst>
      <p:ext uri="{BB962C8B-B14F-4D97-AF65-F5344CB8AC3E}">
        <p14:creationId xmlns:p14="http://schemas.microsoft.com/office/powerpoint/2010/main" val="1425863926"/>
      </p:ext>
    </p:extLst>
  </p:cSld>
  <p:clrMapOvr>
    <a:masterClrMapping/>
  </p:clrMapOvr>
  <p:transition>
    <p:zoom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279AEE9B-D26C-420E-B924-9F64945DD5FB}"/>
              </a:ext>
            </a:extLst>
          </p:cNvPr>
          <p:cNvSpPr txBox="1"/>
          <p:nvPr/>
        </p:nvSpPr>
        <p:spPr>
          <a:xfrm>
            <a:off x="1151620" y="535169"/>
            <a:ext cx="6840760" cy="6186309"/>
          </a:xfrm>
          <a:prstGeom prst="rect">
            <a:avLst/>
          </a:prstGeom>
          <a:solidFill>
            <a:schemeClr val="tx1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1.	Oplæg ved: Formand for Klima- Miljø- og Teknikudvalget, </a:t>
            </a:r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Tina </a:t>
            </a:r>
            <a:r>
              <a:rPr lang="da-DK" sz="1200" b="1" dirty="0" err="1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Carthey</a:t>
            </a:r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 Hansen</a:t>
            </a: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</a:t>
            </a:r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 Planer og muligheder i Strandøres område</a:t>
            </a:r>
            <a:endParaRPr lang="da-DK" sz="1200" dirty="0">
              <a:solidFill>
                <a:schemeClr val="tx1">
                  <a:lumMod val="65000"/>
                </a:schemeClr>
              </a:solidFill>
              <a:latin typeface="Aptos" panose="020B0004020202020204" pitchFamily="34" charset="0"/>
            </a:endParaRPr>
          </a:p>
          <a:p>
            <a:endParaRPr lang="da-DK" sz="1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2. 	</a:t>
            </a:r>
            <a:r>
              <a:rPr lang="da-DK" sz="1200" b="1" dirty="0">
                <a:solidFill>
                  <a:schemeClr val="bg1"/>
                </a:solidFill>
                <a:latin typeface="Aptos" panose="020B0004020202020204" pitchFamily="34" charset="0"/>
              </a:rPr>
              <a:t>Valg af dirigent</a:t>
            </a:r>
          </a:p>
          <a:p>
            <a:endParaRPr lang="da-DK" sz="1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3. 	</a:t>
            </a:r>
            <a:r>
              <a:rPr lang="da-DK" sz="1200" b="1" dirty="0">
                <a:solidFill>
                  <a:schemeClr val="bg1"/>
                </a:solidFill>
                <a:latin typeface="Aptos" panose="020B0004020202020204" pitchFamily="34" charset="0"/>
              </a:rPr>
              <a:t>Bestyrelsens beretning for 2025</a:t>
            </a:r>
          </a:p>
          <a:p>
            <a:endParaRPr lang="da-DK" sz="1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4. 	</a:t>
            </a:r>
            <a:r>
              <a:rPr lang="da-DK" sz="1200" b="1" dirty="0">
                <a:solidFill>
                  <a:schemeClr val="bg1"/>
                </a:solidFill>
                <a:latin typeface="Aptos" panose="020B0004020202020204" pitchFamily="34" charset="0"/>
              </a:rPr>
              <a:t>Regnskab, indskud og budget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a) Årsregnskabet for 2025 (vedhæftet)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b) Budgetforslag for 2026 (vedhæftet)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c) Fastsættelse af indskud, kontingent og betalingstidspunkt for 2026</a:t>
            </a:r>
          </a:p>
          <a:p>
            <a:endParaRPr lang="da-DK" sz="1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5. 	</a:t>
            </a:r>
            <a:r>
              <a:rPr lang="da-DK" sz="1200" b="1" dirty="0">
                <a:solidFill>
                  <a:schemeClr val="bg1"/>
                </a:solidFill>
                <a:latin typeface="Aptos" panose="020B0004020202020204" pitchFamily="34" charset="0"/>
              </a:rPr>
              <a:t>Valg til bestyrelsen ifølge vedtægternes §6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a) Valg af formand, Jørgen Leth, afgår efter tur. Modtager genvalg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b) Valg af bestyrelsesmedlem, Jakob Kjellberg, afgår efter tur. Modtager genvalg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c) Valg af bestyrelsesmedlem, Jeppe Rich, afgår efter tur. Modtager genvalg.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d) Valg af suppleant, Henrik Juel Nielsen, afgår efter tur. Modtager genvalg.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e) Valg af suppleant, Bo Larsen, afgår efter tur. Modtager genvalg.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f) Valg af revisor, Toni Glud, afgår efter tur. Modtager ikke genvalg. Kandidat haves.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g) Valg af revisorsuppleant, Nick Madsen, afgår efter tur. Modtager genvalg.</a:t>
            </a:r>
          </a:p>
          <a:p>
            <a:endParaRPr lang="da-DK" sz="1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6. 	</a:t>
            </a:r>
            <a:r>
              <a:rPr lang="da-DK" sz="1200" b="1" dirty="0">
                <a:solidFill>
                  <a:schemeClr val="bg1"/>
                </a:solidFill>
                <a:latin typeface="Aptos" panose="020B0004020202020204" pitchFamily="34" charset="0"/>
              </a:rPr>
              <a:t>Valg til Aktivitetsudvalget ifølge vedtægternes §6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a) Valg af formand, Palle Skov, afgår efter tur, modtager genvalg.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b) Valg af udvalgsmedlemmer: Fie Brusgaard Brandt, Trine Dalgaard, Christina Groth,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Stine Skov, Marianne Kaiser og Henrik Poulsen afgår efter tur. Alle modtager genvalg.</a:t>
            </a:r>
          </a:p>
          <a:p>
            <a:endParaRPr lang="da-DK" sz="1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7. 	</a:t>
            </a:r>
            <a:r>
              <a:rPr lang="da-DK" sz="1200" b="1" dirty="0">
                <a:solidFill>
                  <a:schemeClr val="bg1"/>
                </a:solidFill>
                <a:latin typeface="Aptos" panose="020B0004020202020204" pitchFamily="34" charset="0"/>
              </a:rPr>
              <a:t>Indkomne forslag modtaget inden 01-02-2026: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a) Fra medlemmerne: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Retningslinjer for brug af motoriserede og større elektriske redskaber udendørs.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Forslaget er vedhæftet.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b) Fra bestyrelsen: Ingen.</a:t>
            </a:r>
          </a:p>
          <a:p>
            <a:endParaRPr lang="da-DK" sz="1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8. 	</a:t>
            </a:r>
            <a:r>
              <a:rPr lang="da-DK" sz="1200" b="1" dirty="0">
                <a:solidFill>
                  <a:schemeClr val="bg1"/>
                </a:solidFill>
                <a:latin typeface="Aptos" panose="020B0004020202020204" pitchFamily="34" charset="0"/>
              </a:rPr>
              <a:t>Eventuelt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1D33992-7CB2-2E65-E10E-A927DDC9F799}"/>
              </a:ext>
            </a:extLst>
          </p:cNvPr>
          <p:cNvSpPr txBox="1"/>
          <p:nvPr/>
        </p:nvSpPr>
        <p:spPr>
          <a:xfrm>
            <a:off x="3347864" y="0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dirty="0">
                <a:latin typeface="Aptos" panose="020B0004020202020204" pitchFamily="34" charset="0"/>
              </a:rPr>
              <a:t>DAGSORDEN</a:t>
            </a:r>
          </a:p>
        </p:txBody>
      </p:sp>
    </p:spTree>
    <p:extLst>
      <p:ext uri="{BB962C8B-B14F-4D97-AF65-F5344CB8AC3E}">
        <p14:creationId xmlns:p14="http://schemas.microsoft.com/office/powerpoint/2010/main" val="3779359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5833D-938C-D930-5752-1ED18F558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66DA614B-0E37-6DFE-64C6-B549D9356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7AD4BE-F340-48C0-9457-6E4438EA2354}" type="slidenum">
              <a:rPr lang="da-DK" smtClean="0"/>
              <a:pPr>
                <a:defRPr/>
              </a:pPr>
              <a:t>30</a:t>
            </a:fld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4ACBA138-CB51-817F-FE9B-778B5E254521}"/>
              </a:ext>
            </a:extLst>
          </p:cNvPr>
          <p:cNvSpPr txBox="1"/>
          <p:nvPr/>
        </p:nvSpPr>
        <p:spPr>
          <a:xfrm>
            <a:off x="1151620" y="535169"/>
            <a:ext cx="6840760" cy="6186309"/>
          </a:xfrm>
          <a:prstGeom prst="rect">
            <a:avLst/>
          </a:prstGeom>
          <a:solidFill>
            <a:schemeClr val="tx1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1.	 </a:t>
            </a:r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Planer og muligheder i Strandøres område</a:t>
            </a:r>
          </a:p>
          <a:p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Oplæg ved formand for Klima- Miljø- og Teknikudvalget, Tina </a:t>
            </a:r>
            <a:r>
              <a:rPr lang="da-DK" sz="1200" b="1" dirty="0" err="1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Carthey</a:t>
            </a:r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 Hansen</a:t>
            </a:r>
          </a:p>
          <a:p>
            <a:endParaRPr lang="da-DK" sz="1200" dirty="0">
              <a:solidFill>
                <a:schemeClr val="tx1">
                  <a:lumMod val="65000"/>
                </a:schemeClr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2. 	</a:t>
            </a:r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Valg af dirigent</a:t>
            </a:r>
          </a:p>
          <a:p>
            <a:endParaRPr lang="da-DK" sz="1200" dirty="0">
              <a:solidFill>
                <a:schemeClr val="tx1">
                  <a:lumMod val="65000"/>
                </a:schemeClr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3. 	</a:t>
            </a:r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Bestyrelsens beretning for 2025</a:t>
            </a:r>
          </a:p>
          <a:p>
            <a:endParaRPr lang="da-DK" sz="1200" dirty="0">
              <a:solidFill>
                <a:schemeClr val="tx1">
                  <a:lumMod val="65000"/>
                </a:schemeClr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4. 	</a:t>
            </a:r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Regnskab, indskud og budget</a:t>
            </a: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a) Årsregnskabet for 2025 (vedhæftet)</a:t>
            </a: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b) Budgetforslag for 2026 (vedhæftet)</a:t>
            </a: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c) Fastsættelse af indskud, kontingent og betalingstidspunkt for 2026</a:t>
            </a:r>
          </a:p>
          <a:p>
            <a:endParaRPr lang="da-DK" sz="1200" dirty="0">
              <a:solidFill>
                <a:schemeClr val="tx1">
                  <a:lumMod val="65000"/>
                </a:schemeClr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5. 	</a:t>
            </a:r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Valg til bestyrelsen ifølge vedtægternes §6</a:t>
            </a: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a) Valg af formand, Jørgen Leth, afgår efter tur. Modtager genvalg</a:t>
            </a: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b) Valg af bestyrelsesmedlem, Jakob Kjellberg, afgår efter tur. Modtager genvalg</a:t>
            </a: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c) Valg af bestyrelsesmedlem, Jeppe Rich, afgår efter tur. Modtager genvalg.</a:t>
            </a: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d) Valg af suppleant, Henrik Juel Nielsen, afgår efter tur. Modtager genvalg.</a:t>
            </a: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e) Valg af suppleant, Bo Larsen, afgår efter tur. Modtager genvalg.</a:t>
            </a: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f) Valg af revisor, Toni Glud, afgår efter tur. Modtager ikke genvalg. Kandidat haves.</a:t>
            </a: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g) Valg af revisorsuppleant, Nick Madsen, afgår efter tur. Modtager genvalg.</a:t>
            </a:r>
          </a:p>
          <a:p>
            <a:endParaRPr lang="da-DK" sz="1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6. 	</a:t>
            </a:r>
            <a:r>
              <a:rPr lang="da-DK" sz="1200" b="1" dirty="0">
                <a:solidFill>
                  <a:schemeClr val="bg1"/>
                </a:solidFill>
                <a:latin typeface="Aptos" panose="020B0004020202020204" pitchFamily="34" charset="0"/>
              </a:rPr>
              <a:t>Valg til Aktivitetsudvalget ifølge vedtægternes §6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a) Valg af formand, Palle Skov, afgår efter tur, modtager genvalg.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b) Valg af udvalgsmedlemmer: Fie Brusgaard Brandt, Trine Dalgaard, Christina Groth,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Stine Skov, Marianne Kaiser og Henrik Poulsen afgår efter tur. Alle modtager genvalg.</a:t>
            </a:r>
          </a:p>
          <a:p>
            <a:endParaRPr lang="da-DK" sz="1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7. 	</a:t>
            </a:r>
            <a:r>
              <a:rPr lang="da-DK" sz="1200" b="1" dirty="0">
                <a:solidFill>
                  <a:schemeClr val="bg1"/>
                </a:solidFill>
                <a:latin typeface="Aptos" panose="020B0004020202020204" pitchFamily="34" charset="0"/>
              </a:rPr>
              <a:t>Indkomne forslag modtaget inden 01-02-2026: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a) Fra medlemmerne: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Retningslinjer for brug af motoriserede og større elektriske redskaber udendørs.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Forslaget er vedhæftet.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b) Fra bestyrelsen: Ingen.</a:t>
            </a:r>
          </a:p>
          <a:p>
            <a:endParaRPr lang="da-DK" sz="1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8. 	</a:t>
            </a:r>
            <a:r>
              <a:rPr lang="da-DK" sz="1200" b="1" dirty="0">
                <a:solidFill>
                  <a:schemeClr val="bg1"/>
                </a:solidFill>
                <a:latin typeface="Aptos" panose="020B0004020202020204" pitchFamily="34" charset="0"/>
              </a:rPr>
              <a:t>Eventuelt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69CD63A4-1903-F331-FB94-4B9990FC939F}"/>
              </a:ext>
            </a:extLst>
          </p:cNvPr>
          <p:cNvSpPr txBox="1"/>
          <p:nvPr/>
        </p:nvSpPr>
        <p:spPr>
          <a:xfrm>
            <a:off x="2915816" y="-7586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latin typeface="+mj-lt"/>
              </a:rPr>
              <a:t>DAGSORDEN</a:t>
            </a:r>
          </a:p>
        </p:txBody>
      </p:sp>
    </p:spTree>
    <p:extLst>
      <p:ext uri="{BB962C8B-B14F-4D97-AF65-F5344CB8AC3E}">
        <p14:creationId xmlns:p14="http://schemas.microsoft.com/office/powerpoint/2010/main" val="2328427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FDAC3-B8E3-CD65-9A35-0ED2F853E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2FF6BF23-9DCD-5C63-0E29-004986674A9E}"/>
              </a:ext>
            </a:extLst>
          </p:cNvPr>
          <p:cNvSpPr txBox="1"/>
          <p:nvPr/>
        </p:nvSpPr>
        <p:spPr>
          <a:xfrm>
            <a:off x="294074" y="116632"/>
            <a:ext cx="763284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a-DK" sz="2600" b="1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Valg til Aktivitetsudvalget ifølge vedtægternes §6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4A3B258-AA94-DA1D-1D23-CD6B77CBE589}"/>
              </a:ext>
            </a:extLst>
          </p:cNvPr>
          <p:cNvSpPr txBox="1"/>
          <p:nvPr/>
        </p:nvSpPr>
        <p:spPr>
          <a:xfrm>
            <a:off x="683568" y="2420888"/>
            <a:ext cx="7560840" cy="1477328"/>
          </a:xfrm>
          <a:prstGeom prst="rect">
            <a:avLst/>
          </a:prstGeom>
          <a:solidFill>
            <a:schemeClr val="tx1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da-DK" dirty="0">
                <a:solidFill>
                  <a:schemeClr val="bg1"/>
                </a:solidFill>
                <a:latin typeface="Aptos" panose="020B0004020202020204" pitchFamily="34" charset="0"/>
              </a:rPr>
              <a:t>a) Valg af formand, </a:t>
            </a:r>
            <a:r>
              <a:rPr lang="da-DK" b="1" dirty="0">
                <a:solidFill>
                  <a:schemeClr val="bg1"/>
                </a:solidFill>
                <a:latin typeface="Aptos" panose="020B0004020202020204" pitchFamily="34" charset="0"/>
              </a:rPr>
              <a:t>Palle Skov</a:t>
            </a:r>
            <a:r>
              <a:rPr lang="da-DK" dirty="0">
                <a:solidFill>
                  <a:schemeClr val="bg1"/>
                </a:solidFill>
                <a:latin typeface="Aptos" panose="020B0004020202020204" pitchFamily="34" charset="0"/>
              </a:rPr>
              <a:t>, afgår efter tur, modtager genvalg.</a:t>
            </a:r>
          </a:p>
          <a:p>
            <a:endParaRPr lang="da-DK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da-DK" dirty="0">
                <a:solidFill>
                  <a:schemeClr val="bg1"/>
                </a:solidFill>
                <a:latin typeface="Aptos" panose="020B0004020202020204" pitchFamily="34" charset="0"/>
              </a:rPr>
              <a:t>b) Valg af udvalgsmedlemmer: </a:t>
            </a:r>
            <a:r>
              <a:rPr lang="da-DK" b="1" dirty="0">
                <a:solidFill>
                  <a:schemeClr val="bg1"/>
                </a:solidFill>
                <a:latin typeface="Aptos" panose="020B0004020202020204" pitchFamily="34" charset="0"/>
              </a:rPr>
              <a:t>Fie Brusgaard Brandt, Trine Dalgaard, Christina Groth, Stine Skov, Marianne Kaiser og Henrik Poulsen. </a:t>
            </a:r>
          </a:p>
          <a:p>
            <a:r>
              <a:rPr lang="da-DK" dirty="0">
                <a:solidFill>
                  <a:schemeClr val="bg1"/>
                </a:solidFill>
                <a:latin typeface="Aptos" panose="020B0004020202020204" pitchFamily="34" charset="0"/>
              </a:rPr>
              <a:t>Afgår efter tur. Alle modtager genvalg.</a:t>
            </a:r>
          </a:p>
        </p:txBody>
      </p:sp>
    </p:spTree>
    <p:extLst>
      <p:ext uri="{BB962C8B-B14F-4D97-AF65-F5344CB8AC3E}">
        <p14:creationId xmlns:p14="http://schemas.microsoft.com/office/powerpoint/2010/main" val="3175234249"/>
      </p:ext>
    </p:extLst>
  </p:cSld>
  <p:clrMapOvr>
    <a:masterClrMapping/>
  </p:clrMapOvr>
  <p:transition>
    <p:zoom dir="in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42010-E441-9ED1-029F-CE165A337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1842E67E-0954-5EC4-09D9-B3FA69D01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7AD4BE-F340-48C0-9457-6E4438EA2354}" type="slidenum">
              <a:rPr lang="da-DK" smtClean="0"/>
              <a:pPr>
                <a:defRPr/>
              </a:pPr>
              <a:t>32</a:t>
            </a:fld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749EB1F-EAF4-94EA-3986-B1D1C8925D86}"/>
              </a:ext>
            </a:extLst>
          </p:cNvPr>
          <p:cNvSpPr txBox="1"/>
          <p:nvPr/>
        </p:nvSpPr>
        <p:spPr>
          <a:xfrm>
            <a:off x="1151620" y="332656"/>
            <a:ext cx="6840760" cy="6186309"/>
          </a:xfrm>
          <a:prstGeom prst="rect">
            <a:avLst/>
          </a:prstGeom>
          <a:solidFill>
            <a:schemeClr val="tx1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1.	 </a:t>
            </a:r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Planer og muligheder i Strandøres område</a:t>
            </a:r>
          </a:p>
          <a:p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Oplæg ved formand for Klima- Miljø- og Teknikudvalget, Tina </a:t>
            </a:r>
            <a:r>
              <a:rPr lang="da-DK" sz="1200" b="1" dirty="0" err="1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Carthey</a:t>
            </a:r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 Hansen</a:t>
            </a:r>
          </a:p>
          <a:p>
            <a:endParaRPr lang="da-DK" sz="1200" dirty="0">
              <a:solidFill>
                <a:schemeClr val="tx1">
                  <a:lumMod val="65000"/>
                </a:schemeClr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2. 	</a:t>
            </a:r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Valg af dirigent</a:t>
            </a:r>
          </a:p>
          <a:p>
            <a:endParaRPr lang="da-DK" sz="1200" dirty="0">
              <a:solidFill>
                <a:schemeClr val="tx1">
                  <a:lumMod val="65000"/>
                </a:schemeClr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3. 	</a:t>
            </a:r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Bestyrelsens beretning for 2025</a:t>
            </a:r>
          </a:p>
          <a:p>
            <a:endParaRPr lang="da-DK" sz="1200" dirty="0">
              <a:solidFill>
                <a:schemeClr val="tx1">
                  <a:lumMod val="65000"/>
                </a:schemeClr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4. 	</a:t>
            </a:r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Regnskab, indskud og budget</a:t>
            </a: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a) Årsregnskabet for 2025 (vedhæftet)</a:t>
            </a: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b) Budgetforslag for 2026 (vedhæftet)</a:t>
            </a: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c) Fastsættelse af indskud, kontingent og betalingstidspunkt for 2026</a:t>
            </a:r>
          </a:p>
          <a:p>
            <a:endParaRPr lang="da-DK" sz="1200" dirty="0">
              <a:solidFill>
                <a:schemeClr val="tx1">
                  <a:lumMod val="65000"/>
                </a:schemeClr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5. 	</a:t>
            </a:r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Valg til bestyrelsen ifølge vedtægternes §6</a:t>
            </a: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a) Valg af formand, Jørgen Leth, afgår efter tur. Modtager genvalg</a:t>
            </a: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b) Valg af bestyrelsesmedlem, Jakob Kjellberg, afgår efter tur. Modtager genvalg</a:t>
            </a: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c) Valg af bestyrelsesmedlem, Jeppe Rich, afgår efter tur. Modtager genvalg.</a:t>
            </a: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d) Valg af suppleant, Henrik Juel Nielsen, afgår efter tur. Modtager genvalg.</a:t>
            </a: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e) Valg af suppleant, Bo Larsen, afgår efter tur. Modtager genvalg.</a:t>
            </a: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f) Valg af revisor, Toni Glud, afgår efter tur. Modtager ikke genvalg. Kandidat haves.</a:t>
            </a: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g) Valg af revisorsuppleant, Nick Madsen, afgår efter tur. Modtager genvalg.</a:t>
            </a:r>
          </a:p>
          <a:p>
            <a:endParaRPr lang="da-DK" sz="1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6. 	</a:t>
            </a:r>
            <a:r>
              <a:rPr lang="da-DK" sz="1200" b="1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Valg til Aktivitetsudvalget ifølge vedtægternes §6</a:t>
            </a: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a) Valg af formand, Palle Skov, afgår efter tur, modtager genvalg.</a:t>
            </a: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b) Valg af udvalgsmedlemmer: Fie Brusgaard Brandt, Trine Dalgaard, Christina Groth,</a:t>
            </a:r>
          </a:p>
          <a:p>
            <a:r>
              <a:rPr lang="da-DK" sz="1200" dirty="0">
                <a:solidFill>
                  <a:schemeClr val="tx1">
                    <a:lumMod val="65000"/>
                  </a:schemeClr>
                </a:solidFill>
                <a:latin typeface="Aptos" panose="020B0004020202020204" pitchFamily="34" charset="0"/>
              </a:rPr>
              <a:t>	Stine Skov, Marianne Kaiser og Henrik Poulsen afgår efter tur. Alle modtager genvalg.</a:t>
            </a:r>
          </a:p>
          <a:p>
            <a:endParaRPr lang="da-DK" sz="1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7. 	</a:t>
            </a:r>
            <a:r>
              <a:rPr lang="da-DK" sz="1200" b="1" dirty="0">
                <a:solidFill>
                  <a:schemeClr val="bg1"/>
                </a:solidFill>
                <a:latin typeface="Aptos" panose="020B0004020202020204" pitchFamily="34" charset="0"/>
              </a:rPr>
              <a:t>Indkomne forslag modtaget inden 01-02-2026: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a) Fra medlemmerne: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Retningslinjer for brug af motoriserede og større elektriske redskaber udendørs.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Forslaget er vedhæftet.</a:t>
            </a: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	b) Fra bestyrelsen: Ingen.</a:t>
            </a:r>
          </a:p>
          <a:p>
            <a:endParaRPr lang="da-DK" sz="1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da-DK" sz="1200" dirty="0">
                <a:solidFill>
                  <a:schemeClr val="bg1"/>
                </a:solidFill>
                <a:latin typeface="Aptos" panose="020B0004020202020204" pitchFamily="34" charset="0"/>
              </a:rPr>
              <a:t>8. 	</a:t>
            </a:r>
            <a:r>
              <a:rPr lang="da-DK" sz="1200" b="1" dirty="0">
                <a:solidFill>
                  <a:schemeClr val="bg1"/>
                </a:solidFill>
                <a:latin typeface="Aptos" panose="020B0004020202020204" pitchFamily="34" charset="0"/>
              </a:rPr>
              <a:t>Eventuelt</a:t>
            </a:r>
          </a:p>
        </p:txBody>
      </p:sp>
    </p:spTree>
    <p:extLst>
      <p:ext uri="{BB962C8B-B14F-4D97-AF65-F5344CB8AC3E}">
        <p14:creationId xmlns:p14="http://schemas.microsoft.com/office/powerpoint/2010/main" val="5158730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31F07B31-87BE-61DF-7F35-C24C20FE2E0E}"/>
              </a:ext>
            </a:extLst>
          </p:cNvPr>
          <p:cNvSpPr txBox="1"/>
          <p:nvPr/>
        </p:nvSpPr>
        <p:spPr>
          <a:xfrm>
            <a:off x="294074" y="116632"/>
            <a:ext cx="763284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a-DK" sz="2600" b="1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Indkomne forslag 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C3EE9BD5-D3F8-8824-D99C-D6708A64FC0E}"/>
              </a:ext>
            </a:extLst>
          </p:cNvPr>
          <p:cNvSpPr txBox="1"/>
          <p:nvPr/>
        </p:nvSpPr>
        <p:spPr>
          <a:xfrm>
            <a:off x="306438" y="918253"/>
            <a:ext cx="8531124" cy="1754326"/>
          </a:xfrm>
          <a:prstGeom prst="rect">
            <a:avLst/>
          </a:prstGeom>
          <a:solidFill>
            <a:schemeClr val="tx1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da-DK" b="1" dirty="0">
                <a:solidFill>
                  <a:schemeClr val="bg1"/>
                </a:solidFill>
                <a:latin typeface="Aptos" panose="020B0004020202020204" pitchFamily="34" charset="0"/>
              </a:rPr>
              <a:t>Indkomne forslag modtaget inden 01-02-2026:</a:t>
            </a:r>
          </a:p>
          <a:p>
            <a:endParaRPr lang="da-DK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342900" indent="-342900">
              <a:buAutoNum type="alphaLcParenR"/>
            </a:pPr>
            <a:r>
              <a:rPr lang="da-DK" dirty="0">
                <a:solidFill>
                  <a:schemeClr val="bg1"/>
                </a:solidFill>
                <a:latin typeface="Aptos" panose="020B0004020202020204" pitchFamily="34" charset="0"/>
              </a:rPr>
              <a:t>Fra medlemmerne:</a:t>
            </a:r>
          </a:p>
          <a:p>
            <a:r>
              <a:rPr lang="da-DK" dirty="0">
                <a:solidFill>
                  <a:schemeClr val="bg1"/>
                </a:solidFill>
                <a:latin typeface="Aptos" panose="020B0004020202020204" pitchFamily="34" charset="0"/>
              </a:rPr>
              <a:t>Fremsat af Peter Zahle Madsen, Søbyvej 20:</a:t>
            </a:r>
          </a:p>
          <a:p>
            <a:endParaRPr lang="da-DK" i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da-DK" b="1" i="1" dirty="0">
                <a:solidFill>
                  <a:schemeClr val="bg1"/>
                </a:solidFill>
                <a:latin typeface="Aptos" panose="020B0004020202020204" pitchFamily="34" charset="0"/>
              </a:rPr>
              <a:t>Retningslinjer for brug af motoriserede og større elektriske redskaber udendørs.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9A77DD7D-7253-DCC1-E573-0C19112101A6}"/>
              </a:ext>
            </a:extLst>
          </p:cNvPr>
          <p:cNvGrpSpPr/>
          <p:nvPr/>
        </p:nvGrpSpPr>
        <p:grpSpPr>
          <a:xfrm>
            <a:off x="320028" y="3429000"/>
            <a:ext cx="8531124" cy="3184034"/>
            <a:chOff x="306438" y="3212976"/>
            <a:chExt cx="8531124" cy="3184034"/>
          </a:xfrm>
        </p:grpSpPr>
        <p:sp>
          <p:nvSpPr>
            <p:cNvPr id="6" name="Tekstfelt 5">
              <a:extLst>
                <a:ext uri="{FF2B5EF4-FFF2-40B4-BE49-F238E27FC236}">
                  <a16:creationId xmlns:a16="http://schemas.microsoft.com/office/drawing/2014/main" id="{A3B2B8D6-F270-2D65-9774-8273281FAE52}"/>
                </a:ext>
              </a:extLst>
            </p:cNvPr>
            <p:cNvSpPr txBox="1"/>
            <p:nvPr/>
          </p:nvSpPr>
          <p:spPr>
            <a:xfrm>
              <a:off x="306438" y="3212976"/>
              <a:ext cx="8208912" cy="2369880"/>
            </a:xfrm>
            <a:prstGeom prst="rect">
              <a:avLst/>
            </a:prstGeom>
            <a:solidFill>
              <a:schemeClr val="tx1"/>
            </a:solidFill>
            <a:effectLst>
              <a:innerShdw blurRad="114300">
                <a:prstClr val="black"/>
              </a:inn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bg1"/>
                  </a:solidFill>
                  <a:latin typeface="Aptos" panose="020B0004020202020204" pitchFamily="34" charset="0"/>
                </a:defRPr>
              </a:lvl1pPr>
            </a:lstStyle>
            <a:p>
              <a:r>
                <a:rPr lang="da-DK" dirty="0"/>
                <a:t>Motoriserede og større elektriske redskaber omfattet af retningslinjer:    </a:t>
              </a:r>
            </a:p>
            <a:p>
              <a:r>
                <a:rPr lang="da-DK" dirty="0"/>
                <a:t> </a:t>
              </a:r>
              <a:r>
                <a:rPr lang="da-DK" sz="1600" dirty="0"/>
                <a:t> 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a-DK" sz="1600" b="0" dirty="0"/>
                <a:t>Græsslåmaskine (dog ikke robotplæneklippere)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a-DK" sz="1600" b="0" dirty="0"/>
                <a:t>Hækkemaskiner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a-DK" sz="1600" b="0" dirty="0"/>
                <a:t>Motorsave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a-DK" sz="1600" b="0" dirty="0"/>
                <a:t>Kompostkværne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a-DK" sz="1600" b="0" dirty="0"/>
                <a:t>Bladpustere / -sugere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a-DK" sz="1600" b="0" dirty="0"/>
                <a:t>Fliseskærere / pladevibratorer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a-DK" sz="1600" b="0" dirty="0"/>
                <a:t>Rundsave</a:t>
              </a:r>
            </a:p>
          </p:txBody>
        </p:sp>
        <p:sp>
          <p:nvSpPr>
            <p:cNvPr id="8" name="Tekstfelt 7">
              <a:extLst>
                <a:ext uri="{FF2B5EF4-FFF2-40B4-BE49-F238E27FC236}">
                  <a16:creationId xmlns:a16="http://schemas.microsoft.com/office/drawing/2014/main" id="{22C2419B-5889-8EFB-8805-C2DD0C9F3E3B}"/>
                </a:ext>
              </a:extLst>
            </p:cNvPr>
            <p:cNvSpPr txBox="1"/>
            <p:nvPr/>
          </p:nvSpPr>
          <p:spPr>
            <a:xfrm>
              <a:off x="4175448" y="4581128"/>
              <a:ext cx="4662114" cy="1815882"/>
            </a:xfrm>
            <a:prstGeom prst="rect">
              <a:avLst/>
            </a:prstGeom>
            <a:solidFill>
              <a:schemeClr val="tx1"/>
            </a:solidFill>
            <a:effectLst>
              <a:innerShdw blurRad="114300">
                <a:prstClr val="black"/>
              </a:inn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bg1"/>
                  </a:solidFill>
                  <a:latin typeface="Aptos" panose="020B0004020202020204" pitchFamily="34" charset="0"/>
                </a:defRPr>
              </a:lvl1pPr>
            </a:lstStyle>
            <a:p>
              <a:r>
                <a:rPr lang="da-DK" sz="1600" dirty="0"/>
                <a:t>I følgende tidsrum kan du give den fuld gas:</a:t>
              </a:r>
            </a:p>
            <a:p>
              <a:endParaRPr lang="da-DK" sz="1600" dirty="0"/>
            </a:p>
            <a:p>
              <a:r>
                <a:rPr lang="da-DK" sz="1600" b="0" dirty="0"/>
                <a:t>Hverdage:	  Inden kl. 19:00</a:t>
              </a:r>
            </a:p>
            <a:p>
              <a:endParaRPr lang="da-DK" sz="1600" b="0" dirty="0"/>
            </a:p>
            <a:p>
              <a:r>
                <a:rPr lang="da-DK" sz="1600" b="0" dirty="0"/>
                <a:t>Lørdage:	  09:00-1200 og 16:00-18:00</a:t>
              </a:r>
            </a:p>
            <a:p>
              <a:endParaRPr lang="da-DK" sz="1600" b="0" dirty="0"/>
            </a:p>
            <a:p>
              <a:r>
                <a:rPr lang="da-DK" sz="1600" b="0" dirty="0"/>
                <a:t>Søndage:    09:00-1200.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0759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>
            <a:extLst>
              <a:ext uri="{FF2B5EF4-FFF2-40B4-BE49-F238E27FC236}">
                <a16:creationId xmlns:a16="http://schemas.microsoft.com/office/drawing/2014/main" id="{E5E95E44-1568-D929-61A3-CFB6004FC2A7}"/>
              </a:ext>
            </a:extLst>
          </p:cNvPr>
          <p:cNvGrpSpPr/>
          <p:nvPr/>
        </p:nvGrpSpPr>
        <p:grpSpPr>
          <a:xfrm>
            <a:off x="829801" y="908722"/>
            <a:ext cx="7704856" cy="5689621"/>
            <a:chOff x="829801" y="908720"/>
            <a:chExt cx="7704856" cy="5689621"/>
          </a:xfrm>
        </p:grpSpPr>
        <p:sp>
          <p:nvSpPr>
            <p:cNvPr id="3" name="Tekstfelt 2">
              <a:extLst>
                <a:ext uri="{FF2B5EF4-FFF2-40B4-BE49-F238E27FC236}">
                  <a16:creationId xmlns:a16="http://schemas.microsoft.com/office/drawing/2014/main" id="{8A01AFB8-F979-A2AD-65E0-EB173AC3AE73}"/>
                </a:ext>
              </a:extLst>
            </p:cNvPr>
            <p:cNvSpPr txBox="1"/>
            <p:nvPr/>
          </p:nvSpPr>
          <p:spPr>
            <a:xfrm>
              <a:off x="829801" y="908720"/>
              <a:ext cx="7704856" cy="252028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 defTabSz="9144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da-DK" sz="2800" b="1" dirty="0">
                  <a:latin typeface="Aptos" panose="020B0004020202020204" pitchFamily="34" charset="0"/>
                  <a:ea typeface="+mj-ea"/>
                  <a:cs typeface="+mj-cs"/>
                </a:rPr>
                <a:t>Bestyrelsens beretning for 2025</a:t>
              </a:r>
            </a:p>
            <a:p>
              <a:pPr algn="ctr" defTabSz="9144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endParaRPr lang="da-DK" sz="2800" dirty="0">
                <a:latin typeface="Aptos" panose="020B0004020202020204" pitchFamily="34" charset="0"/>
                <a:ea typeface="+mj-ea"/>
                <a:cs typeface="+mj-cs"/>
              </a:endParaRPr>
            </a:p>
            <a:p>
              <a:pPr algn="ctr" defTabSz="9144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endParaRPr lang="da-DK" sz="2800" dirty="0">
                <a:latin typeface="Aptos" panose="020B0004020202020204" pitchFamily="34" charset="0"/>
                <a:ea typeface="+mj-ea"/>
                <a:cs typeface="+mj-cs"/>
              </a:endParaRPr>
            </a:p>
            <a:p>
              <a:pPr algn="ctr" defTabSz="9144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da-DK" sz="2800" dirty="0">
                  <a:latin typeface="Aptos" panose="020B0004020202020204" pitchFamily="34" charset="0"/>
                  <a:ea typeface="+mj-ea"/>
                  <a:cs typeface="+mj-cs"/>
                </a:rPr>
                <a:t>formand for Strandøre</a:t>
              </a:r>
            </a:p>
            <a:p>
              <a:pPr algn="ctr" defTabSz="9144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endParaRPr lang="da-DK" sz="2800" dirty="0">
                <a:latin typeface="Aptos" panose="020B0004020202020204" pitchFamily="34" charset="0"/>
                <a:ea typeface="+mj-ea"/>
                <a:cs typeface="+mj-cs"/>
              </a:endParaRPr>
            </a:p>
            <a:p>
              <a:pPr algn="ctr" defTabSz="9144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da-DK" sz="2800" dirty="0">
                  <a:latin typeface="Aptos" panose="020B0004020202020204" pitchFamily="34" charset="0"/>
                  <a:ea typeface="+mj-ea"/>
                  <a:cs typeface="+mj-cs"/>
                </a:rPr>
                <a:t>Jørgen Leth</a:t>
              </a:r>
            </a:p>
          </p:txBody>
        </p:sp>
        <p:pic>
          <p:nvPicPr>
            <p:cNvPr id="1026" name="Picture 2" descr="At holde den sjove tale">
              <a:extLst>
                <a:ext uri="{FF2B5EF4-FFF2-40B4-BE49-F238E27FC236}">
                  <a16:creationId xmlns:a16="http://schemas.microsoft.com/office/drawing/2014/main" id="{D5E94281-737C-69A7-4B7E-A31D43B4A5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85" b="4584"/>
            <a:stretch>
              <a:fillRect/>
            </a:stretch>
          </p:blipFill>
          <p:spPr bwMode="auto">
            <a:xfrm>
              <a:off x="3707904" y="4206208"/>
              <a:ext cx="2116118" cy="2392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Billede 1" descr="Et billede, der indeholder tekst, ur&#10;&#10;Automatisk genereret beskrivelse">
            <a:extLst>
              <a:ext uri="{FF2B5EF4-FFF2-40B4-BE49-F238E27FC236}">
                <a16:creationId xmlns:a16="http://schemas.microsoft.com/office/drawing/2014/main" id="{8551F2A1-9BC8-84AE-0225-842248B38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4" y="127421"/>
            <a:ext cx="851101" cy="10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84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e 6">
            <a:extLst>
              <a:ext uri="{FF2B5EF4-FFF2-40B4-BE49-F238E27FC236}">
                <a16:creationId xmlns:a16="http://schemas.microsoft.com/office/drawing/2014/main" id="{CBBCD2E1-7F6F-8D14-2BE0-2B39AE7A5B6A}"/>
              </a:ext>
            </a:extLst>
          </p:cNvPr>
          <p:cNvGrpSpPr/>
          <p:nvPr/>
        </p:nvGrpSpPr>
        <p:grpSpPr>
          <a:xfrm>
            <a:off x="2159538" y="1035375"/>
            <a:ext cx="1163423" cy="1749862"/>
            <a:chOff x="2159536" y="1035375"/>
            <a:chExt cx="1163423" cy="1749862"/>
          </a:xfrm>
        </p:grpSpPr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6909F2AF-9E4A-0F8E-4F72-145ECE14A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20" r="10762" b="21702"/>
            <a:stretch>
              <a:fillRect/>
            </a:stretch>
          </p:blipFill>
          <p:spPr>
            <a:xfrm>
              <a:off x="2159536" y="1035375"/>
              <a:ext cx="1163423" cy="1343807"/>
            </a:xfrm>
            <a:prstGeom prst="rect">
              <a:avLst/>
            </a:prstGeom>
          </p:spPr>
        </p:pic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AE6E68D6-5DD5-44B8-933C-0A448A13894A}"/>
                </a:ext>
              </a:extLst>
            </p:cNvPr>
            <p:cNvSpPr txBox="1"/>
            <p:nvPr/>
          </p:nvSpPr>
          <p:spPr>
            <a:xfrm>
              <a:off x="2305477" y="2354350"/>
              <a:ext cx="8771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100" dirty="0"/>
                <a:t>Jørgen Leth</a:t>
              </a:r>
            </a:p>
            <a:p>
              <a:pPr algn="ctr"/>
              <a:r>
                <a:rPr lang="da-DK" sz="1100" dirty="0"/>
                <a:t>formand</a:t>
              </a:r>
            </a:p>
          </p:txBody>
        </p:sp>
      </p:grpSp>
      <p:sp>
        <p:nvSpPr>
          <p:cNvPr id="21" name="Tekstfelt 20">
            <a:extLst>
              <a:ext uri="{FF2B5EF4-FFF2-40B4-BE49-F238E27FC236}">
                <a16:creationId xmlns:a16="http://schemas.microsoft.com/office/drawing/2014/main" id="{F34A4AE7-BF55-4BBE-8AC8-90C85E3C7A96}"/>
              </a:ext>
            </a:extLst>
          </p:cNvPr>
          <p:cNvSpPr txBox="1"/>
          <p:nvPr/>
        </p:nvSpPr>
        <p:spPr>
          <a:xfrm>
            <a:off x="6468160" y="2348938"/>
            <a:ext cx="7986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1100" dirty="0"/>
              <a:t>Alice Halle</a:t>
            </a:r>
          </a:p>
          <a:p>
            <a:pPr algn="ctr"/>
            <a:r>
              <a:rPr lang="da-DK" sz="1100" dirty="0"/>
              <a:t>kasserer</a:t>
            </a:r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170EF1BF-1039-4242-8E18-6F2BC35074FF}"/>
              </a:ext>
            </a:extLst>
          </p:cNvPr>
          <p:cNvGrpSpPr/>
          <p:nvPr/>
        </p:nvGrpSpPr>
        <p:grpSpPr>
          <a:xfrm>
            <a:off x="4298167" y="1001990"/>
            <a:ext cx="1187691" cy="1778001"/>
            <a:chOff x="4547034" y="521547"/>
            <a:chExt cx="1112646" cy="1778001"/>
          </a:xfrm>
        </p:grpSpPr>
        <p:pic>
          <p:nvPicPr>
            <p:cNvPr id="112642" name="Picture 2">
              <a:extLst>
                <a:ext uri="{FF2B5EF4-FFF2-40B4-BE49-F238E27FC236}">
                  <a16:creationId xmlns:a16="http://schemas.microsoft.com/office/drawing/2014/main" id="{F48824C9-EA16-43D9-9621-A84038770F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399" r="-6432"/>
            <a:stretch/>
          </p:blipFill>
          <p:spPr bwMode="auto">
            <a:xfrm flipH="1">
              <a:off x="4547034" y="521547"/>
              <a:ext cx="1112646" cy="13694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2" name="Tekstfelt 21">
              <a:extLst>
                <a:ext uri="{FF2B5EF4-FFF2-40B4-BE49-F238E27FC236}">
                  <a16:creationId xmlns:a16="http://schemas.microsoft.com/office/drawing/2014/main" id="{83B9192E-3A40-465A-BB53-975B90901A4E}"/>
                </a:ext>
              </a:extLst>
            </p:cNvPr>
            <p:cNvSpPr txBox="1"/>
            <p:nvPr/>
          </p:nvSpPr>
          <p:spPr>
            <a:xfrm>
              <a:off x="4587238" y="1868661"/>
              <a:ext cx="92235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100" dirty="0"/>
                <a:t>Leon Tilgaard</a:t>
              </a:r>
            </a:p>
            <a:p>
              <a:pPr algn="ctr"/>
              <a:r>
                <a:rPr lang="da-DK" sz="1100" dirty="0"/>
                <a:t>næstformand</a:t>
              </a:r>
            </a:p>
          </p:txBody>
        </p:sp>
      </p:grpSp>
      <p:grpSp>
        <p:nvGrpSpPr>
          <p:cNvPr id="3" name="Gruppe 2">
            <a:extLst>
              <a:ext uri="{FF2B5EF4-FFF2-40B4-BE49-F238E27FC236}">
                <a16:creationId xmlns:a16="http://schemas.microsoft.com/office/drawing/2014/main" id="{7A0BA16E-64D2-6C36-4616-AF864D2A9796}"/>
              </a:ext>
            </a:extLst>
          </p:cNvPr>
          <p:cNvGrpSpPr/>
          <p:nvPr/>
        </p:nvGrpSpPr>
        <p:grpSpPr>
          <a:xfrm>
            <a:off x="5195932" y="2943353"/>
            <a:ext cx="1322798" cy="1768486"/>
            <a:chOff x="5502984" y="2943353"/>
            <a:chExt cx="1322798" cy="1768486"/>
          </a:xfrm>
        </p:grpSpPr>
        <p:pic>
          <p:nvPicPr>
            <p:cNvPr id="112650" name="Picture 10">
              <a:extLst>
                <a:ext uri="{FF2B5EF4-FFF2-40B4-BE49-F238E27FC236}">
                  <a16:creationId xmlns:a16="http://schemas.microsoft.com/office/drawing/2014/main" id="{56780100-53D1-49AD-90D2-07ECA8FEB2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697"/>
            <a:stretch/>
          </p:blipFill>
          <p:spPr bwMode="auto">
            <a:xfrm>
              <a:off x="5642795" y="2943353"/>
              <a:ext cx="980869" cy="134380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3" name="Tekstfelt 22">
              <a:extLst>
                <a:ext uri="{FF2B5EF4-FFF2-40B4-BE49-F238E27FC236}">
                  <a16:creationId xmlns:a16="http://schemas.microsoft.com/office/drawing/2014/main" id="{877E247A-3CFD-4496-91AB-67DCB347C0A6}"/>
                </a:ext>
              </a:extLst>
            </p:cNvPr>
            <p:cNvSpPr txBox="1"/>
            <p:nvPr/>
          </p:nvSpPr>
          <p:spPr>
            <a:xfrm>
              <a:off x="5502984" y="4280952"/>
              <a:ext cx="13227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100" dirty="0"/>
                <a:t>Jakob Kjellberg</a:t>
              </a:r>
            </a:p>
            <a:p>
              <a:pPr algn="ctr"/>
              <a:r>
                <a:rPr lang="da-DK" sz="1100" dirty="0"/>
                <a:t>bestyrelsesmedlem</a:t>
              </a:r>
            </a:p>
          </p:txBody>
        </p:sp>
      </p:grp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A92F81CA-9578-474C-B8BC-A3C761070F19}"/>
              </a:ext>
            </a:extLst>
          </p:cNvPr>
          <p:cNvGrpSpPr/>
          <p:nvPr/>
        </p:nvGrpSpPr>
        <p:grpSpPr>
          <a:xfrm>
            <a:off x="3229503" y="2945079"/>
            <a:ext cx="1322799" cy="1774694"/>
            <a:chOff x="3522943" y="2717426"/>
            <a:chExt cx="1267932" cy="1735315"/>
          </a:xfrm>
        </p:grpSpPr>
        <p:pic>
          <p:nvPicPr>
            <p:cNvPr id="112648" name="Picture 8">
              <a:extLst>
                <a:ext uri="{FF2B5EF4-FFF2-40B4-BE49-F238E27FC236}">
                  <a16:creationId xmlns:a16="http://schemas.microsoft.com/office/drawing/2014/main" id="{B8013C6F-3958-417F-99D3-F43339BF5A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13" t="25503" r="9400" b="27703"/>
            <a:stretch/>
          </p:blipFill>
          <p:spPr bwMode="auto">
            <a:xfrm>
              <a:off x="3658651" y="2717426"/>
              <a:ext cx="1067471" cy="13139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4" name="Tekstfelt 23">
              <a:extLst>
                <a:ext uri="{FF2B5EF4-FFF2-40B4-BE49-F238E27FC236}">
                  <a16:creationId xmlns:a16="http://schemas.microsoft.com/office/drawing/2014/main" id="{A0281B7D-0A3F-4DB0-8850-BC2477F70B32}"/>
                </a:ext>
              </a:extLst>
            </p:cNvPr>
            <p:cNvSpPr txBox="1"/>
            <p:nvPr/>
          </p:nvSpPr>
          <p:spPr>
            <a:xfrm>
              <a:off x="3522943" y="4031415"/>
              <a:ext cx="1267932" cy="421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100" dirty="0"/>
                <a:t>Jeppe Rich</a:t>
              </a:r>
            </a:p>
            <a:p>
              <a:pPr algn="ctr"/>
              <a:r>
                <a:rPr lang="da-DK" sz="1100" dirty="0"/>
                <a:t>bestyrelsesmedlem</a:t>
              </a:r>
            </a:p>
          </p:txBody>
        </p:sp>
      </p:grp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2C238823-2FF4-426F-818E-E9753360C48F}"/>
              </a:ext>
            </a:extLst>
          </p:cNvPr>
          <p:cNvGrpSpPr/>
          <p:nvPr/>
        </p:nvGrpSpPr>
        <p:grpSpPr>
          <a:xfrm>
            <a:off x="2759955" y="5013178"/>
            <a:ext cx="961976" cy="1766773"/>
            <a:chOff x="2751676" y="5143334"/>
            <a:chExt cx="961976" cy="1766773"/>
          </a:xfrm>
        </p:grpSpPr>
        <p:pic>
          <p:nvPicPr>
            <p:cNvPr id="112654" name="Picture 14">
              <a:extLst>
                <a:ext uri="{FF2B5EF4-FFF2-40B4-BE49-F238E27FC236}">
                  <a16:creationId xmlns:a16="http://schemas.microsoft.com/office/drawing/2014/main" id="{8BEB2B51-F555-43E0-AF71-B51D27F599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33" t="1" r="13370" b="7825"/>
            <a:stretch/>
          </p:blipFill>
          <p:spPr bwMode="auto">
            <a:xfrm>
              <a:off x="2751676" y="5143334"/>
              <a:ext cx="961976" cy="13358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8" name="Tekstfelt 27">
              <a:extLst>
                <a:ext uri="{FF2B5EF4-FFF2-40B4-BE49-F238E27FC236}">
                  <a16:creationId xmlns:a16="http://schemas.microsoft.com/office/drawing/2014/main" id="{D1816B1D-3DC0-480D-919E-DE3D1519B601}"/>
                </a:ext>
              </a:extLst>
            </p:cNvPr>
            <p:cNvSpPr txBox="1"/>
            <p:nvPr/>
          </p:nvSpPr>
          <p:spPr>
            <a:xfrm>
              <a:off x="2869045" y="6479220"/>
              <a:ext cx="76335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100" dirty="0"/>
                <a:t>Bo Larsen</a:t>
              </a:r>
            </a:p>
            <a:p>
              <a:pPr algn="ctr"/>
              <a:r>
                <a:rPr lang="da-DK" sz="1100" dirty="0"/>
                <a:t>suppleant</a:t>
              </a:r>
            </a:p>
          </p:txBody>
        </p:sp>
      </p:grpSp>
      <p:sp>
        <p:nvSpPr>
          <p:cNvPr id="31" name="Tekstfelt 30">
            <a:extLst>
              <a:ext uri="{FF2B5EF4-FFF2-40B4-BE49-F238E27FC236}">
                <a16:creationId xmlns:a16="http://schemas.microsoft.com/office/drawing/2014/main" id="{0AB1D17C-9AAB-4843-AAD9-7776B33C55F0}"/>
              </a:ext>
            </a:extLst>
          </p:cNvPr>
          <p:cNvSpPr txBox="1"/>
          <p:nvPr/>
        </p:nvSpPr>
        <p:spPr>
          <a:xfrm>
            <a:off x="2771760" y="-65055"/>
            <a:ext cx="27542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000" dirty="0">
                <a:latin typeface="+mj-lt"/>
              </a:rPr>
              <a:t>Bestyrelsen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EBDC1A63-EFF8-241D-3E60-BBB5440151EB}"/>
              </a:ext>
            </a:extLst>
          </p:cNvPr>
          <p:cNvGrpSpPr/>
          <p:nvPr/>
        </p:nvGrpSpPr>
        <p:grpSpPr>
          <a:xfrm>
            <a:off x="7044055" y="2934037"/>
            <a:ext cx="1331827" cy="1758868"/>
            <a:chOff x="7351105" y="2934037"/>
            <a:chExt cx="1331827" cy="1758868"/>
          </a:xfrm>
        </p:grpSpPr>
        <p:sp>
          <p:nvSpPr>
            <p:cNvPr id="26" name="Tekstfelt 25">
              <a:extLst>
                <a:ext uri="{FF2B5EF4-FFF2-40B4-BE49-F238E27FC236}">
                  <a16:creationId xmlns:a16="http://schemas.microsoft.com/office/drawing/2014/main" id="{28952082-2843-4800-A60D-EB7BD9C66B22}"/>
                </a:ext>
              </a:extLst>
            </p:cNvPr>
            <p:cNvSpPr txBox="1"/>
            <p:nvPr/>
          </p:nvSpPr>
          <p:spPr>
            <a:xfrm>
              <a:off x="7360134" y="4262018"/>
              <a:ext cx="13227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100" dirty="0"/>
                <a:t>Katja Sejerskilde</a:t>
              </a:r>
            </a:p>
            <a:p>
              <a:pPr algn="ctr"/>
              <a:r>
                <a:rPr lang="da-DK" sz="1100" dirty="0"/>
                <a:t>bestyrelsesmedlem</a:t>
              </a:r>
            </a:p>
          </p:txBody>
        </p:sp>
        <p:pic>
          <p:nvPicPr>
            <p:cNvPr id="21506" name="Picture 2">
              <a:extLst>
                <a:ext uri="{FF2B5EF4-FFF2-40B4-BE49-F238E27FC236}">
                  <a16:creationId xmlns:a16="http://schemas.microsoft.com/office/drawing/2014/main" id="{CAB0CA91-7020-CC2F-1261-5832E1CE84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7" t="6419" r="12126"/>
            <a:stretch/>
          </p:blipFill>
          <p:spPr bwMode="auto">
            <a:xfrm>
              <a:off x="7351105" y="2934037"/>
              <a:ext cx="1009896" cy="134380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uppe 1">
            <a:extLst>
              <a:ext uri="{FF2B5EF4-FFF2-40B4-BE49-F238E27FC236}">
                <a16:creationId xmlns:a16="http://schemas.microsoft.com/office/drawing/2014/main" id="{85D52AF7-D728-8AB6-C279-74E5054F7EBE}"/>
              </a:ext>
            </a:extLst>
          </p:cNvPr>
          <p:cNvGrpSpPr/>
          <p:nvPr/>
        </p:nvGrpSpPr>
        <p:grpSpPr>
          <a:xfrm>
            <a:off x="1331642" y="2947547"/>
            <a:ext cx="1322799" cy="1725031"/>
            <a:chOff x="1638692" y="2947545"/>
            <a:chExt cx="1322799" cy="1725031"/>
          </a:xfrm>
        </p:grpSpPr>
        <p:sp>
          <p:nvSpPr>
            <p:cNvPr id="29" name="Tekstfelt 28">
              <a:extLst>
                <a:ext uri="{FF2B5EF4-FFF2-40B4-BE49-F238E27FC236}">
                  <a16:creationId xmlns:a16="http://schemas.microsoft.com/office/drawing/2014/main" id="{1A582D91-8F58-483F-BE6A-1BFE73BA1AC1}"/>
                </a:ext>
              </a:extLst>
            </p:cNvPr>
            <p:cNvSpPr txBox="1"/>
            <p:nvPr/>
          </p:nvSpPr>
          <p:spPr>
            <a:xfrm>
              <a:off x="1638692" y="4241689"/>
              <a:ext cx="132279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100" dirty="0"/>
                <a:t>Jakob Størling</a:t>
              </a:r>
            </a:p>
            <a:p>
              <a:pPr algn="ctr"/>
              <a:r>
                <a:rPr lang="da-DK" sz="1100" dirty="0"/>
                <a:t>bestyrelsesmedlem</a:t>
              </a:r>
            </a:p>
          </p:txBody>
        </p:sp>
        <p:pic>
          <p:nvPicPr>
            <p:cNvPr id="21508" name="Picture 4" descr="Kontakt os – Danske Speditører">
              <a:extLst>
                <a:ext uri="{FF2B5EF4-FFF2-40B4-BE49-F238E27FC236}">
                  <a16:creationId xmlns:a16="http://schemas.microsoft.com/office/drawing/2014/main" id="{8769B8A6-F0C8-9218-52FA-B6C04E292C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75"/>
            <a:stretch/>
          </p:blipFill>
          <p:spPr bwMode="auto">
            <a:xfrm>
              <a:off x="1710803" y="2947545"/>
              <a:ext cx="1116332" cy="133712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FD405A-B6D0-7942-9CFD-AA4C154B3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7" t="17852" r="11795"/>
          <a:stretch/>
        </p:blipFill>
        <p:spPr bwMode="auto">
          <a:xfrm>
            <a:off x="4932040" y="5013179"/>
            <a:ext cx="1200522" cy="13358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138A41AC-68EE-7A2E-580F-F5503FA2DED2}"/>
              </a:ext>
            </a:extLst>
          </p:cNvPr>
          <p:cNvSpPr txBox="1"/>
          <p:nvPr/>
        </p:nvSpPr>
        <p:spPr>
          <a:xfrm>
            <a:off x="4872812" y="6381330"/>
            <a:ext cx="12923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1100" dirty="0"/>
              <a:t>Henrik Juel Nielsen</a:t>
            </a:r>
          </a:p>
          <a:p>
            <a:pPr algn="ctr"/>
            <a:r>
              <a:rPr lang="da-DK" sz="1100" dirty="0"/>
              <a:t>suppleant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DC5CAE0-4CD5-8A74-91F2-B5DDABBD2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1" t="9274" r="987"/>
          <a:stretch/>
        </p:blipFill>
        <p:spPr bwMode="auto">
          <a:xfrm>
            <a:off x="6316613" y="1001988"/>
            <a:ext cx="1156130" cy="1390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lede 8" descr="Et billede, der indeholder tekst, ur&#10;&#10;Automatisk genereret beskrivelse">
            <a:extLst>
              <a:ext uri="{FF2B5EF4-FFF2-40B4-BE49-F238E27FC236}">
                <a16:creationId xmlns:a16="http://schemas.microsoft.com/office/drawing/2014/main" id="{FFADC14B-B72C-F70D-50D1-6A1EB25CAE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4" y="127421"/>
            <a:ext cx="851101" cy="10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36268"/>
      </p:ext>
    </p:extLst>
  </p:cSld>
  <p:clrMapOvr>
    <a:masterClrMapping/>
  </p:clrMapOvr>
  <p:transition>
    <p:zoom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0925CA9-EE1E-B7FD-7123-86028E8954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1972789"/>
              </p:ext>
            </p:extLst>
          </p:nvPr>
        </p:nvGraphicFramePr>
        <p:xfrm>
          <a:off x="683570" y="404664"/>
          <a:ext cx="7855371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0032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EF88FC7C-3450-4A2D-9C24-1E71D5AF2939}"/>
              </a:ext>
            </a:extLst>
          </p:cNvPr>
          <p:cNvSpPr txBox="1"/>
          <p:nvPr/>
        </p:nvSpPr>
        <p:spPr>
          <a:xfrm>
            <a:off x="827584" y="-73047"/>
            <a:ext cx="7704856" cy="1324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dirty="0">
                <a:latin typeface="Aptos" panose="020B0004020202020204" pitchFamily="34" charset="0"/>
                <a:ea typeface="+mj-ea"/>
                <a:cs typeface="+mj-cs"/>
              </a:rPr>
              <a:t>LOKALPLAN 341 - </a:t>
            </a:r>
            <a:r>
              <a:rPr lang="en-US" sz="3500" b="1" dirty="0" err="1">
                <a:latin typeface="Aptos" panose="020B0004020202020204" pitchFamily="34" charset="0"/>
                <a:ea typeface="+mj-ea"/>
                <a:cs typeface="+mj-cs"/>
              </a:rPr>
              <a:t>Strandmark</a:t>
            </a:r>
            <a:r>
              <a:rPr lang="en-US" sz="3500" b="1" dirty="0">
                <a:latin typeface="Aptos" panose="020B0004020202020204" pitchFamily="34" charset="0"/>
                <a:ea typeface="+mj-ea"/>
                <a:cs typeface="+mj-cs"/>
              </a:rPr>
              <a:t> Nord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8BF234A7-B55D-4C5A-B7C6-A8CD3215CBED}"/>
              </a:ext>
            </a:extLst>
          </p:cNvPr>
          <p:cNvSpPr txBox="1"/>
          <p:nvPr/>
        </p:nvSpPr>
        <p:spPr>
          <a:xfrm>
            <a:off x="4391982" y="1916832"/>
            <a:ext cx="4596001" cy="358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tabLst>
                <a:tab pos="0" algn="l"/>
              </a:tabLst>
            </a:pPr>
            <a:endParaRPr lang="da-DK" sz="2200" u="sng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da-D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Bebyggelsesprocent max. 30 %</a:t>
            </a: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Max. 1½ etage med sadeltag/kviste 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Max. byggehøjde 7,5 m over terræn</a:t>
            </a: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Levende hegn langs vej eller sti - evt. trådhegn på indersiden</a:t>
            </a: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To p-pladser pr. nye boliger</a:t>
            </a: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C97CE28D-C6AC-907C-B366-E52577150B02}"/>
              </a:ext>
            </a:extLst>
          </p:cNvPr>
          <p:cNvGrpSpPr/>
          <p:nvPr/>
        </p:nvGrpSpPr>
        <p:grpSpPr>
          <a:xfrm>
            <a:off x="107556" y="2204864"/>
            <a:ext cx="3960440" cy="3672408"/>
            <a:chOff x="107556" y="1575104"/>
            <a:chExt cx="3960440" cy="3672408"/>
          </a:xfrm>
        </p:grpSpPr>
        <p:pic>
          <p:nvPicPr>
            <p:cNvPr id="5" name="Billede 4">
              <a:extLst>
                <a:ext uri="{FF2B5EF4-FFF2-40B4-BE49-F238E27FC236}">
                  <a16:creationId xmlns:a16="http://schemas.microsoft.com/office/drawing/2014/main" id="{DD2514D3-BBB4-4699-5F51-A225447CC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125" t="14445" r="14563" b="18395"/>
            <a:stretch/>
          </p:blipFill>
          <p:spPr>
            <a:xfrm>
              <a:off x="107556" y="1575104"/>
              <a:ext cx="3960440" cy="36724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kstfelt 6">
              <a:extLst>
                <a:ext uri="{FF2B5EF4-FFF2-40B4-BE49-F238E27FC236}">
                  <a16:creationId xmlns:a16="http://schemas.microsoft.com/office/drawing/2014/main" id="{FEA49E87-4A55-D785-EB49-A04C7823277C}"/>
                </a:ext>
              </a:extLst>
            </p:cNvPr>
            <p:cNvSpPr txBox="1"/>
            <p:nvPr/>
          </p:nvSpPr>
          <p:spPr>
            <a:xfrm rot="19383495">
              <a:off x="697790" y="2903477"/>
              <a:ext cx="169995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6000" b="1" dirty="0">
                  <a:solidFill>
                    <a:srgbClr val="FF5050"/>
                  </a:solidFill>
                </a:rPr>
                <a:t>2021</a:t>
              </a:r>
            </a:p>
          </p:txBody>
        </p:sp>
      </p:grpSp>
      <p:sp>
        <p:nvSpPr>
          <p:cNvPr id="10" name="Tekstfelt 9">
            <a:extLst>
              <a:ext uri="{FF2B5EF4-FFF2-40B4-BE49-F238E27FC236}">
                <a16:creationId xmlns:a16="http://schemas.microsoft.com/office/drawing/2014/main" id="{081DA920-C281-B07B-F700-CDE361A3432A}"/>
              </a:ext>
            </a:extLst>
          </p:cNvPr>
          <p:cNvSpPr txBox="1"/>
          <p:nvPr/>
        </p:nvSpPr>
        <p:spPr>
          <a:xfrm>
            <a:off x="469836" y="1350139"/>
            <a:ext cx="8204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  <a:tabLst>
                <a:tab pos="0" algn="l"/>
              </a:tabLst>
            </a:pPr>
            <a:r>
              <a:rPr lang="da-DK" sz="2000" b="1" dirty="0">
                <a:solidFill>
                  <a:srgbClr val="FF5050"/>
                </a:solidFill>
              </a:rPr>
              <a:t>Områdets karakter: varieret, åben-lav bebyggelse med </a:t>
            </a:r>
            <a:r>
              <a:rPr lang="da-DK" sz="2000" b="1" u="sng" dirty="0">
                <a:solidFill>
                  <a:srgbClr val="92D050"/>
                </a:solidFill>
              </a:rPr>
              <a:t>grønt</a:t>
            </a:r>
            <a:r>
              <a:rPr lang="da-DK" sz="2000" b="1" dirty="0">
                <a:solidFill>
                  <a:srgbClr val="FF5050"/>
                </a:solidFill>
              </a:rPr>
              <a:t> præg</a:t>
            </a:r>
          </a:p>
        </p:txBody>
      </p:sp>
    </p:spTree>
    <p:extLst>
      <p:ext uri="{BB962C8B-B14F-4D97-AF65-F5344CB8AC3E}">
        <p14:creationId xmlns:p14="http://schemas.microsoft.com/office/powerpoint/2010/main" val="348230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6CB3845E-6B12-5935-498B-4FEEC2A725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25" t="14445" r="26375" b="11811"/>
          <a:stretch/>
        </p:blipFill>
        <p:spPr>
          <a:xfrm>
            <a:off x="107504" y="1196752"/>
            <a:ext cx="3548966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9924CC45-75D3-123F-333C-B31FAD166086}"/>
              </a:ext>
            </a:extLst>
          </p:cNvPr>
          <p:cNvSpPr txBox="1"/>
          <p:nvPr/>
        </p:nvSpPr>
        <p:spPr>
          <a:xfrm>
            <a:off x="3995936" y="1085414"/>
            <a:ext cx="53285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u="sng" dirty="0"/>
              <a:t>Vision: </a:t>
            </a:r>
          </a:p>
          <a:p>
            <a:r>
              <a:rPr lang="da-DK" dirty="0"/>
              <a:t>- Reducere p</a:t>
            </a: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resset på kloaksystemet. </a:t>
            </a:r>
          </a:p>
          <a:p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Sænke hyppigheden af overløb og </a:t>
            </a:r>
            <a:r>
              <a:rPr lang="da-DK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opstuvninger</a:t>
            </a: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på terræn</a:t>
            </a:r>
          </a:p>
          <a:p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Sikre kvaliteten af vand udledt til vandløb og hav</a:t>
            </a:r>
            <a:endParaRPr lang="da-DK" dirty="0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F055D298-974A-381D-0025-9434F8C15D61}"/>
              </a:ext>
            </a:extLst>
          </p:cNvPr>
          <p:cNvSpPr txBox="1"/>
          <p:nvPr/>
        </p:nvSpPr>
        <p:spPr>
          <a:xfrm>
            <a:off x="4013753" y="2708920"/>
            <a:ext cx="475252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Der indføres </a:t>
            </a:r>
            <a:r>
              <a:rPr lang="da-DK" b="1" dirty="0">
                <a:solidFill>
                  <a:srgbClr val="FF5050"/>
                </a:solidFill>
              </a:rPr>
              <a:t>afløbskoefficienter</a:t>
            </a:r>
            <a:endParaRPr lang="da-DK" b="1" dirty="0"/>
          </a:p>
          <a:p>
            <a:r>
              <a:rPr lang="da-DK" dirty="0"/>
              <a:t>Begrænser hvor stor en andel grundarealet, der må aflede regnvand uden krav om forsinkelse</a:t>
            </a:r>
          </a:p>
          <a:p>
            <a:endParaRPr lang="da-DK" dirty="0"/>
          </a:p>
          <a:p>
            <a:r>
              <a:rPr lang="da-DK" dirty="0"/>
              <a:t>Grundejeren skal sørge for, at matriklen </a:t>
            </a:r>
            <a:r>
              <a:rPr lang="da-DK" dirty="0">
                <a:solidFill>
                  <a:srgbClr val="FF5050"/>
                </a:solidFill>
              </a:rPr>
              <a:t>ikke befæstes </a:t>
            </a:r>
            <a:r>
              <a:rPr lang="da-DK" dirty="0"/>
              <a:t>ud over afløbskoefficienten</a:t>
            </a:r>
          </a:p>
          <a:p>
            <a:endParaRPr lang="da-DK" dirty="0"/>
          </a:p>
          <a:p>
            <a:r>
              <a:rPr lang="da-DK" dirty="0"/>
              <a:t>Ved for høj befæstelse skal grundejeren forsinke regnvandet på matriklen før afledning til kloaksystemet. </a:t>
            </a:r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NB: Gælder kun ved nybygning og væsentlige ombygninger af  ejendommens anvendelse. 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8FAD35FB-E52D-81E3-D4D4-24CDFDEBAAB6}"/>
              </a:ext>
            </a:extLst>
          </p:cNvPr>
          <p:cNvSpPr txBox="1"/>
          <p:nvPr/>
        </p:nvSpPr>
        <p:spPr>
          <a:xfrm>
            <a:off x="2051720" y="6896"/>
            <a:ext cx="5544616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dirty="0" err="1">
                <a:latin typeface="Aptos" panose="020B0004020202020204" pitchFamily="34" charset="0"/>
                <a:ea typeface="+mj-ea"/>
                <a:cs typeface="+mj-cs"/>
              </a:rPr>
              <a:t>Spildevandsplan</a:t>
            </a:r>
            <a:r>
              <a:rPr lang="en-US" sz="3500" b="1" dirty="0">
                <a:latin typeface="Aptos" panose="020B0004020202020204" pitchFamily="34" charset="0"/>
                <a:ea typeface="+mj-ea"/>
                <a:cs typeface="+mj-cs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7845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e 12">
            <a:extLst>
              <a:ext uri="{FF2B5EF4-FFF2-40B4-BE49-F238E27FC236}">
                <a16:creationId xmlns:a16="http://schemas.microsoft.com/office/drawing/2014/main" id="{D20765DD-0BF6-4D7D-EA22-18BE2C1881CD}"/>
              </a:ext>
            </a:extLst>
          </p:cNvPr>
          <p:cNvGrpSpPr/>
          <p:nvPr/>
        </p:nvGrpSpPr>
        <p:grpSpPr>
          <a:xfrm>
            <a:off x="240512" y="594688"/>
            <a:ext cx="8746548" cy="5570756"/>
            <a:chOff x="240512" y="594688"/>
            <a:chExt cx="8746548" cy="5570756"/>
          </a:xfrm>
        </p:grpSpPr>
        <p:pic>
          <p:nvPicPr>
            <p:cNvPr id="5" name="Billede 4">
              <a:extLst>
                <a:ext uri="{FF2B5EF4-FFF2-40B4-BE49-F238E27FC236}">
                  <a16:creationId xmlns:a16="http://schemas.microsoft.com/office/drawing/2014/main" id="{93088F1D-0A92-4190-B8BE-6506473DE1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63" t="20601" r="36613" b="24800"/>
            <a:stretch/>
          </p:blipFill>
          <p:spPr>
            <a:xfrm>
              <a:off x="240512" y="1272595"/>
              <a:ext cx="3384376" cy="18855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Tekstfelt 15">
              <a:extLst>
                <a:ext uri="{FF2B5EF4-FFF2-40B4-BE49-F238E27FC236}">
                  <a16:creationId xmlns:a16="http://schemas.microsoft.com/office/drawing/2014/main" id="{D97B7C20-2D51-4036-B3D1-6FF0885FEEAB}"/>
                </a:ext>
              </a:extLst>
            </p:cNvPr>
            <p:cNvSpPr txBox="1"/>
            <p:nvPr/>
          </p:nvSpPr>
          <p:spPr>
            <a:xfrm>
              <a:off x="3943444" y="594688"/>
              <a:ext cx="5000424" cy="55707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endParaRPr lang="da-DK" sz="2000" b="1" dirty="0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latin typeface="Corbel" panose="020B0503020204020204"/>
              </a:endParaRPr>
            </a:p>
            <a:p>
              <a:pPr lvl="0" algn="ctr"/>
              <a:endParaRPr lang="da-DK" b="1" dirty="0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latin typeface="Corbel" panose="020B0503020204020204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a-DK" sz="2000" dirty="0"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latin typeface="Corbel" panose="020B0503020204020204"/>
                </a:rPr>
                <a:t>40 km/t zone mellem Åmarken og Strandhavevej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da-DK" sz="2000" dirty="0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latin typeface="Corbel" panose="020B0503020204020204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a-DK" sz="2000" dirty="0"/>
                <a:t>2-minus-1 vej på Strandbovej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da-DK" sz="2000" dirty="0"/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a-DK" sz="2000" dirty="0"/>
                <a:t>Bump ved zone-start + </a:t>
              </a:r>
              <a:r>
                <a:rPr lang="da-DK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ekstra bump på Lodsvej og Strandbovej</a:t>
              </a:r>
              <a:endParaRPr lang="da-DK" dirty="0"/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da-DK" sz="2000" dirty="0"/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a-DK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Bump ved Lodsvejens børnehave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da-DK" sz="2000" dirty="0"/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a-DK" sz="2000" dirty="0"/>
                <a:t>Parkeringsforbud på Strandbovej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da-DK" sz="2000" dirty="0"/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a-DK" sz="2000" dirty="0"/>
                <a:t>Forhøjning af vejbanen i krydset </a:t>
              </a:r>
            </a:p>
            <a:p>
              <a:r>
                <a:rPr lang="da-DK" sz="2000" dirty="0"/>
                <a:t>     </a:t>
              </a:r>
              <a:r>
                <a:rPr lang="da-DK" sz="2000" dirty="0" err="1"/>
                <a:t>Baunevej</a:t>
              </a:r>
              <a:r>
                <a:rPr lang="da-DK" sz="2000" dirty="0"/>
                <a:t>-Stentoftevej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da-DK" sz="2000" dirty="0"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da-DK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6E2449BB-EEAB-4291-86FB-30CD578A70D4}"/>
                </a:ext>
              </a:extLst>
            </p:cNvPr>
            <p:cNvSpPr txBox="1"/>
            <p:nvPr/>
          </p:nvSpPr>
          <p:spPr>
            <a:xfrm>
              <a:off x="354440" y="1299682"/>
              <a:ext cx="15181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dirty="0"/>
                <a:t>2-minus-1 vej </a:t>
              </a:r>
            </a:p>
          </p:txBody>
        </p:sp>
        <p:pic>
          <p:nvPicPr>
            <p:cNvPr id="4" name="Grafik 3" descr="Afkrydsning med massiv udfyldning">
              <a:extLst>
                <a:ext uri="{FF2B5EF4-FFF2-40B4-BE49-F238E27FC236}">
                  <a16:creationId xmlns:a16="http://schemas.microsoft.com/office/drawing/2014/main" id="{7E01BEDA-249E-BB17-1F96-1F8088658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91264" y="1126818"/>
              <a:ext cx="529208" cy="529208"/>
            </a:xfrm>
            <a:prstGeom prst="rect">
              <a:avLst/>
            </a:prstGeom>
          </p:spPr>
        </p:pic>
        <p:pic>
          <p:nvPicPr>
            <p:cNvPr id="7" name="Grafik 6" descr="Afkrydsning med massiv udfyldning">
              <a:extLst>
                <a:ext uri="{FF2B5EF4-FFF2-40B4-BE49-F238E27FC236}">
                  <a16:creationId xmlns:a16="http://schemas.microsoft.com/office/drawing/2014/main" id="{31AE63F6-8E46-7FDB-2444-B7DACE484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44408" y="3460558"/>
              <a:ext cx="529208" cy="529208"/>
            </a:xfrm>
            <a:prstGeom prst="rect">
              <a:avLst/>
            </a:prstGeom>
          </p:spPr>
        </p:pic>
        <p:pic>
          <p:nvPicPr>
            <p:cNvPr id="8" name="Grafik 7" descr="Afkrydsning med massiv udfyldning">
              <a:extLst>
                <a:ext uri="{FF2B5EF4-FFF2-40B4-BE49-F238E27FC236}">
                  <a16:creationId xmlns:a16="http://schemas.microsoft.com/office/drawing/2014/main" id="{8B578A3E-5DCF-7887-9D26-796E1A032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91264" y="2023898"/>
              <a:ext cx="529208" cy="529208"/>
            </a:xfrm>
            <a:prstGeom prst="rect">
              <a:avLst/>
            </a:prstGeom>
          </p:spPr>
        </p:pic>
        <p:pic>
          <p:nvPicPr>
            <p:cNvPr id="9" name="Grafik 8" descr="Afkrydsning med massiv udfyldning">
              <a:extLst>
                <a:ext uri="{FF2B5EF4-FFF2-40B4-BE49-F238E27FC236}">
                  <a16:creationId xmlns:a16="http://schemas.microsoft.com/office/drawing/2014/main" id="{C2726E2D-1947-A9F7-A969-D87876644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57852" y="2628968"/>
              <a:ext cx="529208" cy="529208"/>
            </a:xfrm>
            <a:prstGeom prst="rect">
              <a:avLst/>
            </a:prstGeom>
          </p:spPr>
        </p:pic>
        <p:pic>
          <p:nvPicPr>
            <p:cNvPr id="10" name="Grafik 9" descr="Afkrydsning med massiv udfyldning">
              <a:extLst>
                <a:ext uri="{FF2B5EF4-FFF2-40B4-BE49-F238E27FC236}">
                  <a16:creationId xmlns:a16="http://schemas.microsoft.com/office/drawing/2014/main" id="{23783B0D-9696-A2AB-C85F-5F4E70994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44408" y="4162072"/>
              <a:ext cx="529208" cy="529208"/>
            </a:xfrm>
            <a:prstGeom prst="rect">
              <a:avLst/>
            </a:prstGeom>
          </p:spPr>
        </p:pic>
        <p:pic>
          <p:nvPicPr>
            <p:cNvPr id="11" name="Grafik 10" descr="Afkrydsning med massiv udfyldning">
              <a:extLst>
                <a:ext uri="{FF2B5EF4-FFF2-40B4-BE49-F238E27FC236}">
                  <a16:creationId xmlns:a16="http://schemas.microsoft.com/office/drawing/2014/main" id="{3484D385-4891-A1B1-82C4-775D69BE5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88736" y="4803838"/>
              <a:ext cx="529208" cy="529208"/>
            </a:xfrm>
            <a:prstGeom prst="rect">
              <a:avLst/>
            </a:prstGeom>
          </p:spPr>
        </p:pic>
      </p:grpSp>
      <p:pic>
        <p:nvPicPr>
          <p:cNvPr id="3" name="Billede 2">
            <a:extLst>
              <a:ext uri="{FF2B5EF4-FFF2-40B4-BE49-F238E27FC236}">
                <a16:creationId xmlns:a16="http://schemas.microsoft.com/office/drawing/2014/main" id="{6F062B4F-9150-5A7A-8653-D8CF00DB3E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2895" b="23490"/>
          <a:stretch/>
        </p:blipFill>
        <p:spPr>
          <a:xfrm>
            <a:off x="208536" y="3573016"/>
            <a:ext cx="3416352" cy="203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2115A24C-D9F8-EEC5-A879-601A54F663BB}"/>
              </a:ext>
            </a:extLst>
          </p:cNvPr>
          <p:cNvSpPr txBox="1"/>
          <p:nvPr/>
        </p:nvSpPr>
        <p:spPr>
          <a:xfrm>
            <a:off x="245791" y="304176"/>
            <a:ext cx="5301103" cy="5216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100" b="1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>
                <a:solidFill>
                  <a:schemeClr val="tx1"/>
                </a:solidFill>
                <a:latin typeface="Aptos" panose="020B0004020202020204" pitchFamily="34" charset="0"/>
              </a:rPr>
              <a:t>Projekt Sikker skolevej 2023  - en succeshistorie</a:t>
            </a:r>
          </a:p>
        </p:txBody>
      </p:sp>
    </p:spTree>
    <p:extLst>
      <p:ext uri="{BB962C8B-B14F-4D97-AF65-F5344CB8AC3E}">
        <p14:creationId xmlns:p14="http://schemas.microsoft.com/office/powerpoint/2010/main" val="91419208"/>
      </p:ext>
    </p:extLst>
  </p:cSld>
  <p:clrMapOvr>
    <a:masterClrMapping/>
  </p:clrMapOvr>
</p:sld>
</file>

<file path=ppt/theme/theme1.xml><?xml version="1.0" encoding="utf-8"?>
<a:theme xmlns:a="http://schemas.openxmlformats.org/drawingml/2006/main" name="Dybde">
  <a:themeElements>
    <a:clrScheme name="Dybde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ybde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yb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TM04033923[[fn=Dybde]]</Template>
  <TotalTime>7620</TotalTime>
  <Words>2903</Words>
  <Application>Microsoft Office PowerPoint</Application>
  <PresentationFormat>Skærmshow (4:3)</PresentationFormat>
  <Paragraphs>488</Paragraphs>
  <Slides>33</Slides>
  <Notes>4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10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0</vt:i4>
      </vt:variant>
      <vt:variant>
        <vt:lpstr>Slidetitler</vt:lpstr>
      </vt:variant>
      <vt:variant>
        <vt:i4>33</vt:i4>
      </vt:variant>
    </vt:vector>
  </HeadingPairs>
  <TitlesOfParts>
    <vt:vector size="44" baseType="lpstr">
      <vt:lpstr>Aptos</vt:lpstr>
      <vt:lpstr>Arial</vt:lpstr>
      <vt:lpstr>Calibri</vt:lpstr>
      <vt:lpstr>Corbel</vt:lpstr>
      <vt:lpstr>Google Sans</vt:lpstr>
      <vt:lpstr>nationaledemibold</vt:lpstr>
      <vt:lpstr>Perpetua</vt:lpstr>
      <vt:lpstr>Roboto</vt:lpstr>
      <vt:lpstr>Tahoma</vt:lpstr>
      <vt:lpstr>Wingdings</vt:lpstr>
      <vt:lpstr>Dybde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Jørgen Overgaard Leth</dc:creator>
  <cp:lastModifiedBy>Jørgen Overgaard Leth</cp:lastModifiedBy>
  <cp:revision>149</cp:revision>
  <dcterms:created xsi:type="dcterms:W3CDTF">2021-03-15T14:53:12Z</dcterms:created>
  <dcterms:modified xsi:type="dcterms:W3CDTF">2026-03-19T16:28:39Z</dcterms:modified>
</cp:coreProperties>
</file>